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6" r:id="rId4"/>
    <p:sldMasterId id="2147483747" r:id="rId5"/>
    <p:sldMasterId id="21474837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5143500" cx="9144000"/>
  <p:notesSz cx="6858000" cy="9144000"/>
  <p:embeddedFontLst>
    <p:embeddedFont>
      <p:font typeface="Roboto Thin"/>
      <p:regular r:id="rId68"/>
      <p:bold r:id="rId69"/>
      <p:italic r:id="rId70"/>
      <p:boldItalic r:id="rId71"/>
    </p:embeddedFont>
    <p:embeddedFont>
      <p:font typeface="Roboto Medium"/>
      <p:regular r:id="rId72"/>
      <p:bold r:id="rId73"/>
      <p:italic r:id="rId74"/>
      <p:boldItalic r:id="rId75"/>
    </p:embeddedFont>
    <p:embeddedFont>
      <p:font typeface="Roboto"/>
      <p:regular r:id="rId76"/>
      <p:bold r:id="rId77"/>
      <p:italic r:id="rId78"/>
      <p:boldItalic r:id="rId79"/>
    </p:embeddedFont>
    <p:embeddedFont>
      <p:font typeface="Inconsolata"/>
      <p:regular r:id="rId80"/>
      <p:bold r:id="rId81"/>
    </p:embeddedFont>
    <p:embeddedFont>
      <p:font typeface="Amatic SC"/>
      <p:regular r:id="rId82"/>
      <p:bold r:id="rId83"/>
    </p:embeddedFont>
    <p:embeddedFont>
      <p:font typeface="Roboto Light"/>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Light-regular.fntdata"/><Relationship Id="rId83" Type="http://schemas.openxmlformats.org/officeDocument/2006/relationships/font" Target="fonts/AmaticSC-bold.fntdata"/><Relationship Id="rId42" Type="http://schemas.openxmlformats.org/officeDocument/2006/relationships/slide" Target="slides/slide35.xml"/><Relationship Id="rId86" Type="http://schemas.openxmlformats.org/officeDocument/2006/relationships/font" Target="fonts/RobotoLight-italic.fntdata"/><Relationship Id="rId41" Type="http://schemas.openxmlformats.org/officeDocument/2006/relationships/slide" Target="slides/slide34.xml"/><Relationship Id="rId85" Type="http://schemas.openxmlformats.org/officeDocument/2006/relationships/font" Target="fonts/RobotoLight-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RobotoLight-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Inconsolata-regular.fntdata"/><Relationship Id="rId82" Type="http://schemas.openxmlformats.org/officeDocument/2006/relationships/font" Target="fonts/AmaticSC-regular.fntdata"/><Relationship Id="rId81" Type="http://schemas.openxmlformats.org/officeDocument/2006/relationships/font" Target="fonts/Inconsolata-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fntdata"/><Relationship Id="rId72" Type="http://schemas.openxmlformats.org/officeDocument/2006/relationships/font" Target="fonts/RobotoMedium-regular.fntdata"/><Relationship Id="rId31" Type="http://schemas.openxmlformats.org/officeDocument/2006/relationships/slide" Target="slides/slide24.xml"/><Relationship Id="rId75" Type="http://schemas.openxmlformats.org/officeDocument/2006/relationships/font" Target="fonts/RobotoMedium-boldItalic.fntdata"/><Relationship Id="rId30" Type="http://schemas.openxmlformats.org/officeDocument/2006/relationships/slide" Target="slides/slide23.xml"/><Relationship Id="rId74" Type="http://schemas.openxmlformats.org/officeDocument/2006/relationships/font" Target="fonts/RobotoMedium-italic.fntdata"/><Relationship Id="rId33" Type="http://schemas.openxmlformats.org/officeDocument/2006/relationships/slide" Target="slides/slide26.xml"/><Relationship Id="rId77" Type="http://schemas.openxmlformats.org/officeDocument/2006/relationships/font" Target="fonts/Roboto-bold.fntdata"/><Relationship Id="rId32" Type="http://schemas.openxmlformats.org/officeDocument/2006/relationships/slide" Target="slides/slide25.xml"/><Relationship Id="rId76" Type="http://schemas.openxmlformats.org/officeDocument/2006/relationships/font" Target="fonts/Roboto-regular.fntdata"/><Relationship Id="rId35" Type="http://schemas.openxmlformats.org/officeDocument/2006/relationships/slide" Target="slides/slide28.xml"/><Relationship Id="rId79" Type="http://schemas.openxmlformats.org/officeDocument/2006/relationships/font" Target="fonts/Roboto-boldItalic.fntdata"/><Relationship Id="rId34" Type="http://schemas.openxmlformats.org/officeDocument/2006/relationships/slide" Target="slides/slide27.xml"/><Relationship Id="rId78" Type="http://schemas.openxmlformats.org/officeDocument/2006/relationships/font" Target="fonts/Roboto-italic.fntdata"/><Relationship Id="rId71" Type="http://schemas.openxmlformats.org/officeDocument/2006/relationships/font" Target="fonts/RobotoThin-boldItalic.fntdata"/><Relationship Id="rId70" Type="http://schemas.openxmlformats.org/officeDocument/2006/relationships/font" Target="fonts/RobotoThin-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Thin-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Thin-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1/Activities/02-Stu_TerminalTest/Solved/TerminalGamesSolved.sh" TargetMode="External"/><Relationship Id="rId3" Type="http://schemas.openxmlformats.org/officeDocument/2006/relationships/hyperlink" Target="https://docs.google.com/presentation/d/11d8KPyEEWDae5BwTY_GsowyIdfHjYD9Xd-AYrlX6da4"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conda.io/projects/conda/en/latest/release-notes.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da.io/docs/user-guide/tasks/manage-environment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da.io/docs/user-guide/tasks/manage-environments.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da.io/docs/user-guide/tasks/manage-environments.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1/Activities/03-Ins_Variables/Solved/variables.p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lpython.com/python-f-string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1/Activities/05-Ins_Prompts/Solved/inputs.p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1/Activities/06-Stu_DownToInput/Solved/DownToInput.py"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ec1bfa5fd223392ee75fee4a4e53b8ef8a4d6b82/01-Lesson-Plans/03-Python/1/Activities/07-Ins_Conditionals/Solved/conditionals.py"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1/Activities/08-Stu_ConditionalConundrum/Solved/conditionals_solved.py"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1/Activities/09-Ins_List/Solved/lists.py"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at-advantages-do-tuples-have-over-lists"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306400/how-to-randomly-select-an-item-from-a-list" TargetMode="External"/><Relationship Id="rId3" Type="http://schemas.openxmlformats.org/officeDocument/2006/relationships/hyperlink" Target="https://github.com/coding-boot-camp/DataViz-Lesson-Plans/blob/ec1bfa5fd223392ee75fee4a4e53b8ef8a4d6b82/01-Lesson-Plans/03-Python/1/Activities/10-Stu_RockPaperScissors/Unsolved/RPS_Unsolved.py" TargetMode="External"/><Relationship Id="rId4" Type="http://schemas.openxmlformats.org/officeDocument/2006/relationships/hyperlink" Target="https://docs.python.org/3.6/library/random.html"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1/Activities/10-Stu_RockPaperScissors/Solved/RPS_Solved.py"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ec1bfa5fd223392ee75fee4a4e53b8ef8a4d6b82/01-Lesson-Plans/03-Python/1/Activities/11-Ins_Loops/Solved/LoopDeeLoop.py"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1/Activities/12-Stu_NumberChain/Solved/NumberChain_Solved.p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1/Activities/01-Ins_Terminal/Solved/CommonCommands.tx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71fbd5a0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71fbd5a0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71fd4461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71fd4461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1.3</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7524f3b63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7524f3b63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1.3</a:t>
            </a:r>
            <a:endParaRPr b="1">
              <a:solidFill>
                <a:schemeClr val="dk1"/>
              </a:solidFill>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71fd446130_0_2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71fd446130_0_2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Check LP or see below:</a:t>
            </a:r>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Open </a:t>
            </a:r>
            <a:r>
              <a:rPr lang="en" sz="1200">
                <a:solidFill>
                  <a:srgbClr val="0366D6"/>
                </a:solidFill>
                <a:highlight>
                  <a:srgbClr val="FFFFFF"/>
                </a:highlight>
                <a:uFill>
                  <a:noFill/>
                </a:uFill>
                <a:hlinkClick r:id="rId2">
                  <a:extLst>
                    <a:ext uri="{A12FA001-AC4F-418D-AE19-62706E023703}">
                      <ahyp:hlinkClr val="tx"/>
                    </a:ext>
                  </a:extLst>
                </a:hlinkClick>
              </a:rPr>
              <a:t>TerminalGamesSolved.sh</a:t>
            </a:r>
            <a:r>
              <a:rPr lang="en" sz="1200">
                <a:solidFill>
                  <a:srgbClr val="24292E"/>
                </a:solidFill>
                <a:highlight>
                  <a:srgbClr val="FFFFFF"/>
                </a:highlight>
              </a:rPr>
              <a:t> and work through the code in the solution in the terminal while also showing the results on the computer.</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Open </a:t>
            </a:r>
            <a:r>
              <a:rPr lang="en" sz="1200">
                <a:solidFill>
                  <a:srgbClr val="0366D6"/>
                </a:solidFill>
                <a:highlight>
                  <a:srgbClr val="FFFFFF"/>
                </a:highlight>
                <a:uFill>
                  <a:noFill/>
                </a:uFill>
                <a:hlinkClick r:id="rId3">
                  <a:extLst>
                    <a:ext uri="{A12FA001-AC4F-418D-AE19-62706E023703}">
                      <ahyp:hlinkClr val="tx"/>
                    </a:ext>
                  </a:extLst>
                </a:hlinkClick>
              </a:rPr>
              <a:t>slideshow</a:t>
            </a:r>
            <a:r>
              <a:rPr lang="en" sz="1200">
                <a:solidFill>
                  <a:srgbClr val="24292E"/>
                </a:solidFill>
                <a:highlight>
                  <a:srgbClr val="FFFFFF"/>
                </a:highlight>
              </a:rPr>
              <a:t> and use slide 12.</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Key points to cover during the review of this activity:</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highlight>
                  <a:srgbClr val="FFFFFF"/>
                </a:highlight>
                <a:latin typeface="Consolas"/>
                <a:ea typeface="Consolas"/>
                <a:cs typeface="Consolas"/>
                <a:sym typeface="Consolas"/>
              </a:rPr>
              <a:t>mkdir</a:t>
            </a:r>
            <a:r>
              <a:rPr lang="en" sz="1200">
                <a:solidFill>
                  <a:srgbClr val="24292E"/>
                </a:solidFill>
                <a:highlight>
                  <a:srgbClr val="FFFFFF"/>
                </a:highlight>
              </a:rPr>
              <a:t> will make the directories.</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highlight>
                  <a:srgbClr val="FFFFFF"/>
                </a:highlight>
                <a:latin typeface="Consolas"/>
                <a:ea typeface="Consolas"/>
                <a:cs typeface="Consolas"/>
                <a:sym typeface="Consolas"/>
              </a:rPr>
              <a:t>cd</a:t>
            </a:r>
            <a:r>
              <a:rPr lang="en" sz="1200">
                <a:solidFill>
                  <a:srgbClr val="24292E"/>
                </a:solidFill>
                <a:highlight>
                  <a:srgbClr val="FFFFFF"/>
                </a:highlight>
              </a:rPr>
              <a:t> is changing into them.</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highlight>
                  <a:srgbClr val="FFFFFF"/>
                </a:highlight>
                <a:latin typeface="Consolas"/>
                <a:ea typeface="Consolas"/>
                <a:cs typeface="Consolas"/>
                <a:sym typeface="Consolas"/>
              </a:rPr>
              <a:t>touch</a:t>
            </a:r>
            <a:r>
              <a:rPr lang="en" sz="1200">
                <a:solidFill>
                  <a:srgbClr val="24292E"/>
                </a:solidFill>
                <a:highlight>
                  <a:srgbClr val="FFFFFF"/>
                </a:highlight>
              </a:rPr>
              <a:t> will create the file (it will be empty).</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To add lines of code to these files simply edit them within a text editor.</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Afterwards, using </a:t>
            </a:r>
            <a:r>
              <a:rPr lang="en" sz="1000">
                <a:solidFill>
                  <a:srgbClr val="24292E"/>
                </a:solidFill>
                <a:highlight>
                  <a:srgbClr val="FFFFFF"/>
                </a:highlight>
                <a:latin typeface="Consolas"/>
                <a:ea typeface="Consolas"/>
                <a:cs typeface="Consolas"/>
                <a:sym typeface="Consolas"/>
              </a:rPr>
              <a:t>python quick_python.py</a:t>
            </a:r>
            <a:r>
              <a:rPr lang="en" sz="1200">
                <a:solidFill>
                  <a:srgbClr val="24292E"/>
                </a:solidFill>
                <a:highlight>
                  <a:srgbClr val="FFFFFF"/>
                </a:highlight>
              </a:rPr>
              <a:t> will run the code. Be sure to remind the students on Macs to run the </a:t>
            </a:r>
            <a:r>
              <a:rPr lang="en" sz="1000">
                <a:solidFill>
                  <a:srgbClr val="24292E"/>
                </a:solidFill>
                <a:highlight>
                  <a:srgbClr val="FFFFFF"/>
                </a:highlight>
                <a:latin typeface="Consolas"/>
                <a:ea typeface="Consolas"/>
                <a:cs typeface="Consolas"/>
                <a:sym typeface="Consolas"/>
              </a:rPr>
              <a:t>which python</a:t>
            </a:r>
            <a:r>
              <a:rPr lang="en" sz="1200">
                <a:solidFill>
                  <a:srgbClr val="24292E"/>
                </a:solidFill>
                <a:highlight>
                  <a:srgbClr val="FFFFFF"/>
                </a:highlight>
              </a:rPr>
              <a:t> command to make sure they are using Anaconda's Python instead of the default Mac version, as it is Python 2.7, not the required Python 3.7.6.</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highlight>
                  <a:srgbClr val="FFFFFF"/>
                </a:highlight>
                <a:latin typeface="Consolas"/>
                <a:ea typeface="Consolas"/>
                <a:cs typeface="Consolas"/>
                <a:sym typeface="Consolas"/>
              </a:rPr>
              <a:t>cd ..</a:t>
            </a:r>
            <a:r>
              <a:rPr lang="en" sz="1200">
                <a:solidFill>
                  <a:srgbClr val="24292E"/>
                </a:solidFill>
                <a:highlight>
                  <a:srgbClr val="FFFFFF"/>
                </a:highlight>
              </a:rPr>
              <a:t> will take you back one level to the </a:t>
            </a:r>
            <a:r>
              <a:rPr lang="en" sz="1000">
                <a:solidFill>
                  <a:srgbClr val="24292E"/>
                </a:solidFill>
                <a:highlight>
                  <a:srgbClr val="FFFFFF"/>
                </a:highlight>
                <a:latin typeface="Consolas"/>
                <a:ea typeface="Consolas"/>
                <a:cs typeface="Consolas"/>
                <a:sym typeface="Consolas"/>
              </a:rPr>
              <a:t>LearnPython</a:t>
            </a:r>
            <a:r>
              <a:rPr lang="en" sz="1200">
                <a:solidFill>
                  <a:srgbClr val="24292E"/>
                </a:solidFill>
                <a:highlight>
                  <a:srgbClr val="FFFFFF"/>
                </a:highlight>
              </a:rPr>
              <a:t> folder where the process can be repeated.</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highlight>
                  <a:srgbClr val="FFFFFF"/>
                </a:highlight>
                <a:latin typeface="Consolas"/>
                <a:ea typeface="Consolas"/>
                <a:cs typeface="Consolas"/>
                <a:sym typeface="Consolas"/>
              </a:rPr>
              <a:t>cd ../..</a:t>
            </a:r>
            <a:r>
              <a:rPr lang="en" sz="1200">
                <a:solidFill>
                  <a:srgbClr val="24292E"/>
                </a:solidFill>
                <a:highlight>
                  <a:srgbClr val="FFFFFF"/>
                </a:highlight>
              </a:rPr>
              <a:t> will take you back two levels.</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Show the students, by example, the benefit of using the tab key for autocompletion as they are typing the path to a directory or running a file.</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Show the students, by example, the benefits of using the </a:t>
            </a:r>
            <a:r>
              <a:rPr i="1" lang="en" sz="1200">
                <a:solidFill>
                  <a:srgbClr val="24292E"/>
                </a:solidFill>
                <a:highlight>
                  <a:srgbClr val="FFFFFF"/>
                </a:highlight>
              </a:rPr>
              <a:t>up</a:t>
            </a:r>
            <a:r>
              <a:rPr lang="en" sz="1200">
                <a:solidFill>
                  <a:srgbClr val="24292E"/>
                </a:solidFill>
                <a:highlight>
                  <a:srgbClr val="FFFFFF"/>
                </a:highlight>
              </a:rPr>
              <a:t> and </a:t>
            </a:r>
            <a:r>
              <a:rPr i="1" lang="en" sz="1200">
                <a:solidFill>
                  <a:srgbClr val="24292E"/>
                </a:solidFill>
                <a:highlight>
                  <a:srgbClr val="FFFFFF"/>
                </a:highlight>
              </a:rPr>
              <a:t>down</a:t>
            </a:r>
            <a:r>
              <a:rPr lang="en" sz="1200">
                <a:solidFill>
                  <a:srgbClr val="24292E"/>
                </a:solidFill>
                <a:highlight>
                  <a:srgbClr val="FFFFFF"/>
                </a:highlight>
              </a:rPr>
              <a:t> arrow keys instead of typing commands over and over or using the tab key.</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Finally, show the students how to get the history of the commands they used by typing </a:t>
            </a:r>
            <a:r>
              <a:rPr lang="en" sz="1000">
                <a:solidFill>
                  <a:srgbClr val="24292E"/>
                </a:solidFill>
                <a:highlight>
                  <a:srgbClr val="FFFFFF"/>
                </a:highlight>
                <a:latin typeface="Consolas"/>
                <a:ea typeface="Consolas"/>
                <a:cs typeface="Consolas"/>
                <a:sym typeface="Consolas"/>
              </a:rPr>
              <a:t>history</a:t>
            </a:r>
            <a:r>
              <a:rPr lang="en" sz="1200">
                <a:solidFill>
                  <a:srgbClr val="24292E"/>
                </a:solidFill>
                <a:highlight>
                  <a:srgbClr val="FFFFFF"/>
                </a:highlight>
              </a:rPr>
              <a:t> on the command line.</a:t>
            </a:r>
            <a:endParaRPr sz="1200">
              <a:solidFill>
                <a:srgbClr val="24292E"/>
              </a:solidFill>
              <a:highlight>
                <a:srgbClr val="FFFFFF"/>
              </a:highlight>
            </a:endParaRPr>
          </a:p>
          <a:p>
            <a:pPr indent="0" lvl="0" marL="0" rtl="0" algn="l">
              <a:spcBef>
                <a:spcPts val="24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721bdd63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721bdd63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7524f3b639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7524f3b639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457200" rtl="0" algn="l">
              <a:spcBef>
                <a:spcPts val="0"/>
              </a:spcBef>
              <a:spcAft>
                <a:spcPts val="0"/>
              </a:spcAft>
              <a:buNone/>
            </a:pPr>
            <a:r>
              <a:t/>
            </a:r>
            <a:endParaRPr>
              <a:solidFill>
                <a:schemeClr val="dk1"/>
              </a:solidFill>
            </a:endParaRPr>
          </a:p>
          <a:p>
            <a:pPr indent="-304800" lvl="0" marL="457200" rtl="0" algn="l">
              <a:spcBef>
                <a:spcPts val="0"/>
              </a:spcBef>
              <a:spcAft>
                <a:spcPts val="0"/>
              </a:spcAft>
              <a:buClr>
                <a:srgbClr val="24292E"/>
              </a:buClr>
              <a:buSzPts val="1200"/>
              <a:buChar char="●"/>
            </a:pPr>
            <a:r>
              <a:rPr lang="en">
                <a:solidFill>
                  <a:schemeClr val="dk1"/>
                </a:solidFill>
              </a:rPr>
              <a:t>At the time this slide was built the latest version of conda was 4.8.3 - Please make sure to clarify to students that x has a variation depending when conda was downloaded and/or updated. </a:t>
            </a:r>
            <a:endParaRPr>
              <a:solidFill>
                <a:schemeClr val="dk1"/>
              </a:solidFill>
            </a:endParaRPr>
          </a:p>
          <a:p>
            <a:pPr indent="0" lvl="0" marL="457200" rtl="0" algn="l">
              <a:spcBef>
                <a:spcPts val="0"/>
              </a:spcBef>
              <a:spcAft>
                <a:spcPts val="0"/>
              </a:spcAft>
              <a:buNone/>
            </a:pPr>
            <a:r>
              <a:t/>
            </a:r>
            <a:endParaRPr>
              <a:solidFill>
                <a:schemeClr val="dk1"/>
              </a:solidFill>
            </a:endParaRPr>
          </a:p>
          <a:p>
            <a:pPr indent="-304800" lvl="0" marL="457200" rtl="0" algn="l">
              <a:spcBef>
                <a:spcPts val="0"/>
              </a:spcBef>
              <a:spcAft>
                <a:spcPts val="0"/>
              </a:spcAft>
              <a:buClr>
                <a:srgbClr val="24292E"/>
              </a:buClr>
              <a:buSzPts val="1200"/>
              <a:buChar char="●"/>
            </a:pPr>
            <a:r>
              <a:rPr lang="en">
                <a:solidFill>
                  <a:schemeClr val="dk1"/>
                </a:solidFill>
              </a:rPr>
              <a:t>Please check </a:t>
            </a:r>
            <a:r>
              <a:rPr lang="en" u="sng">
                <a:solidFill>
                  <a:schemeClr val="accent5"/>
                </a:solidFill>
                <a:hlinkClick r:id="rId2">
                  <a:extLst>
                    <a:ext uri="{A12FA001-AC4F-418D-AE19-62706E023703}">
                      <ahyp:hlinkClr val="tx"/>
                    </a:ext>
                  </a:extLst>
                </a:hlinkClick>
              </a:rPr>
              <a:t>https://docs.conda.io/projects/conda/en/latest/release-notes.html</a:t>
            </a:r>
            <a:r>
              <a:rPr lang="en">
                <a:solidFill>
                  <a:schemeClr val="dk1"/>
                </a:solidFill>
              </a:rPr>
              <a:t> for latest versions.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721bdd6318_1_6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721bdd6318_1_6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2.2</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7524f3b63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7524f3b63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2.2  -  </a:t>
            </a:r>
            <a:r>
              <a:rPr b="1" lang="en">
                <a:solidFill>
                  <a:srgbClr val="FF0000"/>
                </a:solidFill>
              </a:rPr>
              <a:t>NOTE: </a:t>
            </a:r>
            <a:r>
              <a:rPr b="1" lang="en">
                <a:solidFill>
                  <a:srgbClr val="FF0000"/>
                </a:solidFill>
              </a:rPr>
              <a:t>Follow</a:t>
            </a:r>
            <a:r>
              <a:rPr b="1" lang="en">
                <a:solidFill>
                  <a:srgbClr val="FF0000"/>
                </a:solidFill>
              </a:rPr>
              <a:t> the </a:t>
            </a:r>
            <a:r>
              <a:rPr b="1" lang="en">
                <a:solidFill>
                  <a:srgbClr val="FF0000"/>
                </a:solidFill>
              </a:rPr>
              <a:t>highlighted bullet points. Slides, LP and Notes are the same for this lesson. </a:t>
            </a:r>
            <a:endParaRPr b="1">
              <a:solidFill>
                <a:srgbClr val="FF0000"/>
              </a:solidFill>
            </a:endParaRPr>
          </a:p>
          <a:p>
            <a:pPr indent="0" lvl="0" marL="0" rtl="0" algn="l">
              <a:spcBef>
                <a:spcPts val="0"/>
              </a:spcBef>
              <a:spcAft>
                <a:spcPts val="0"/>
              </a:spcAft>
              <a:buNone/>
            </a:pPr>
            <a:r>
              <a:rPr b="1" lang="en">
                <a:solidFill>
                  <a:srgbClr val="FF0000"/>
                </a:solidFill>
              </a:rPr>
              <a:t> </a:t>
            </a:r>
            <a:r>
              <a:rPr b="1" lang="en">
                <a:solidFill>
                  <a:srgbClr val="FF0000"/>
                </a:solidFill>
              </a:rPr>
              <a:t> </a:t>
            </a:r>
            <a:endParaRPr>
              <a:solidFill>
                <a:srgbClr val="FF0000"/>
              </a:solidFill>
              <a:highlight>
                <a:srgbClr val="FFFFFF"/>
              </a:highlight>
              <a:latin typeface="Roboto"/>
              <a:ea typeface="Roboto"/>
              <a:cs typeface="Roboto"/>
              <a:sym typeface="Roboto"/>
            </a:endParaRPr>
          </a:p>
          <a:p>
            <a:pPr indent="-304800" lvl="0" marL="457200" rtl="0" algn="l">
              <a:lnSpc>
                <a:spcPct val="115000"/>
              </a:lnSpc>
              <a:spcBef>
                <a:spcPts val="300"/>
              </a:spcBef>
              <a:spcAft>
                <a:spcPts val="0"/>
              </a:spcAft>
              <a:buSzPts val="1200"/>
              <a:buChar char="●"/>
            </a:pPr>
            <a:r>
              <a:rPr b="1" lang="en" sz="1200">
                <a:solidFill>
                  <a:srgbClr val="24292E"/>
                </a:solidFill>
              </a:rPr>
              <a:t>Next move on to explaining</a:t>
            </a:r>
            <a:r>
              <a:rPr lang="en" sz="1200">
                <a:solidFill>
                  <a:srgbClr val="24292E"/>
                </a:solidFill>
              </a:rPr>
              <a:t> </a:t>
            </a:r>
            <a:r>
              <a:rPr lang="en" sz="1200">
                <a:solidFill>
                  <a:srgbClr val="0366D6"/>
                </a:solidFill>
                <a:uFill>
                  <a:noFill/>
                </a:uFill>
                <a:hlinkClick r:id="rId2">
                  <a:extLst>
                    <a:ext uri="{A12FA001-AC4F-418D-AE19-62706E023703}">
                      <ahyp:hlinkClr val="tx"/>
                    </a:ext>
                  </a:extLst>
                </a:hlinkClick>
              </a:rPr>
              <a:t>virtual environments</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Virtual environments create an isolated environment for Python projects.</a:t>
            </a:r>
            <a:endParaRPr b="1"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Explain how different projects can have different dependencies.</a:t>
            </a:r>
            <a:endParaRPr b="1"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Explain how different projects might also use different types and versions of libraries.</a:t>
            </a:r>
            <a:endParaRPr b="1"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This virtual environment will make sure the class has all the right dependencies for future class activities.</a:t>
            </a:r>
            <a:endParaRPr b="1"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Create a virtual environment that will run Python 3.7. This will help solve issues where students have multiple versions of Python installed.</a:t>
            </a:r>
            <a:endParaRPr sz="1200">
              <a:solidFill>
                <a:srgbClr val="24292E"/>
              </a:solidFill>
            </a:endParaRPr>
          </a:p>
          <a:p>
            <a:pPr indent="-298450" lvl="1" marL="914400" rtl="0" algn="l">
              <a:lnSpc>
                <a:spcPct val="115000"/>
              </a:lnSpc>
              <a:spcBef>
                <a:spcPts val="0"/>
              </a:spcBef>
              <a:spcAft>
                <a:spcPts val="0"/>
              </a:spcAft>
              <a:buClr>
                <a:srgbClr val="24292E"/>
              </a:buClr>
              <a:buSzPts val="1100"/>
              <a:buChar char="○"/>
            </a:pPr>
            <a:r>
              <a:rPr lang="en" sz="1200">
                <a:solidFill>
                  <a:srgbClr val="24292E"/>
                </a:solidFill>
              </a:rPr>
              <a:t>First run </a:t>
            </a:r>
            <a:r>
              <a:rPr lang="en" sz="1000">
                <a:solidFill>
                  <a:srgbClr val="24292E"/>
                </a:solidFill>
                <a:latin typeface="Consolas"/>
                <a:ea typeface="Consolas"/>
                <a:cs typeface="Consolas"/>
                <a:sym typeface="Consolas"/>
              </a:rPr>
              <a:t>conda create -n PythonData python=3.7 anaconda</a:t>
            </a:r>
            <a:r>
              <a:rPr lang="en" sz="1200">
                <a:solidFill>
                  <a:srgbClr val="24292E"/>
                </a:solidFill>
              </a:rPr>
              <a:t> in the terminal. Warn students that this may take a few minutes to install.</a:t>
            </a:r>
            <a:endParaRPr sz="1200">
              <a:solidFill>
                <a:srgbClr val="24292E"/>
              </a:solidFill>
            </a:endParaRPr>
          </a:p>
          <a:p>
            <a:pPr indent="-298450" lvl="1" marL="914400" rtl="0" algn="l">
              <a:lnSpc>
                <a:spcPct val="115000"/>
              </a:lnSpc>
              <a:spcBef>
                <a:spcPts val="0"/>
              </a:spcBef>
              <a:spcAft>
                <a:spcPts val="0"/>
              </a:spcAft>
              <a:buClr>
                <a:srgbClr val="24292E"/>
              </a:buClr>
              <a:buSzPts val="1100"/>
              <a:buChar char="○"/>
            </a:pPr>
            <a:r>
              <a:rPr lang="en" sz="1200">
                <a:solidFill>
                  <a:srgbClr val="24292E"/>
                </a:solidFill>
              </a:rPr>
              <a:t>Now enter </a:t>
            </a:r>
            <a:r>
              <a:rPr lang="en" sz="1000">
                <a:solidFill>
                  <a:srgbClr val="24292E"/>
                </a:solidFill>
                <a:latin typeface="Consolas"/>
                <a:ea typeface="Consolas"/>
                <a:cs typeface="Consolas"/>
                <a:sym typeface="Consolas"/>
              </a:rPr>
              <a:t>source activate PythonData</a:t>
            </a:r>
            <a:r>
              <a:rPr lang="en" sz="1200">
                <a:solidFill>
                  <a:srgbClr val="24292E"/>
                </a:solidFill>
              </a:rPr>
              <a:t> to activate the environment. When </a:t>
            </a:r>
            <a:r>
              <a:rPr lang="en" sz="1000">
                <a:solidFill>
                  <a:srgbClr val="24292E"/>
                </a:solidFill>
                <a:latin typeface="Consolas"/>
                <a:ea typeface="Consolas"/>
                <a:cs typeface="Consolas"/>
                <a:sym typeface="Consolas"/>
              </a:rPr>
              <a:t>(PythonData)$</a:t>
            </a:r>
            <a:r>
              <a:rPr lang="en" sz="1200">
                <a:solidFill>
                  <a:srgbClr val="24292E"/>
                </a:solidFill>
              </a:rPr>
              <a:t> appears, this means you are in the environment.</a:t>
            </a:r>
            <a:endParaRPr sz="1200">
              <a:solidFill>
                <a:srgbClr val="24292E"/>
              </a:solidFill>
            </a:endParaRPr>
          </a:p>
          <a:p>
            <a:pPr indent="-298450" lvl="1" marL="914400" rtl="0" algn="l">
              <a:lnSpc>
                <a:spcPct val="115000"/>
              </a:lnSpc>
              <a:spcBef>
                <a:spcPts val="0"/>
              </a:spcBef>
              <a:spcAft>
                <a:spcPts val="0"/>
              </a:spcAft>
              <a:buClr>
                <a:srgbClr val="24292E"/>
              </a:buClr>
              <a:buSzPts val="1100"/>
              <a:buChar char="○"/>
            </a:pPr>
            <a:r>
              <a:rPr lang="en" sz="1200">
                <a:solidFill>
                  <a:srgbClr val="24292E"/>
                </a:solidFill>
              </a:rPr>
              <a:t>Now make sure everyone is using the correct version of Python by entering </a:t>
            </a:r>
            <a:r>
              <a:rPr lang="en" sz="1000">
                <a:solidFill>
                  <a:srgbClr val="24292E"/>
                </a:solidFill>
                <a:latin typeface="Consolas"/>
                <a:ea typeface="Consolas"/>
                <a:cs typeface="Consolas"/>
                <a:sym typeface="Consolas"/>
              </a:rPr>
              <a:t>python --version</a:t>
            </a:r>
            <a:r>
              <a:rPr lang="en" sz="1200">
                <a:solidFill>
                  <a:srgbClr val="24292E"/>
                </a:solidFill>
              </a:rPr>
              <a:t>.</a:t>
            </a:r>
            <a:endParaRPr sz="1200">
              <a:solidFill>
                <a:srgbClr val="24292E"/>
              </a:solidFill>
            </a:endParaRPr>
          </a:p>
          <a:p>
            <a:pPr indent="-298450" lvl="1" marL="914400" rtl="0" algn="l">
              <a:lnSpc>
                <a:spcPct val="115000"/>
              </a:lnSpc>
              <a:spcBef>
                <a:spcPts val="0"/>
              </a:spcBef>
              <a:spcAft>
                <a:spcPts val="0"/>
              </a:spcAft>
              <a:buClr>
                <a:srgbClr val="24292E"/>
              </a:buClr>
              <a:buSzPts val="1100"/>
              <a:buChar char="○"/>
            </a:pPr>
            <a:r>
              <a:rPr lang="en" sz="1200">
                <a:solidFill>
                  <a:srgbClr val="24292E"/>
                </a:solidFill>
                <a:highlight>
                  <a:srgbClr val="FFFFFF"/>
                </a:highlight>
              </a:rPr>
              <a:t>Lastly, show that you can exit the environment by entering </a:t>
            </a:r>
            <a:r>
              <a:rPr lang="en" sz="1000">
                <a:solidFill>
                  <a:srgbClr val="24292E"/>
                </a:solidFill>
                <a:highlight>
                  <a:srgbClr val="FFFFFF"/>
                </a:highlight>
                <a:latin typeface="Consolas"/>
                <a:ea typeface="Consolas"/>
                <a:cs typeface="Consolas"/>
                <a:sym typeface="Consolas"/>
              </a:rPr>
              <a:t>source deactivate</a:t>
            </a:r>
            <a:r>
              <a:rPr lang="en" sz="1200">
                <a:solidFill>
                  <a:srgbClr val="24292E"/>
                </a:solidFill>
                <a:highlight>
                  <a:srgbClr val="FFFFFF"/>
                </a:highlight>
              </a:rPr>
              <a:t>. If </a:t>
            </a:r>
            <a:r>
              <a:rPr lang="en" sz="1000">
                <a:solidFill>
                  <a:srgbClr val="24292E"/>
                </a:solidFill>
                <a:highlight>
                  <a:srgbClr val="FFFFFF"/>
                </a:highlight>
                <a:latin typeface="Consolas"/>
                <a:ea typeface="Consolas"/>
                <a:cs typeface="Consolas"/>
                <a:sym typeface="Consolas"/>
              </a:rPr>
              <a:t>source deactivate</a:t>
            </a:r>
            <a:r>
              <a:rPr lang="en" sz="1200">
                <a:solidFill>
                  <a:srgbClr val="24292E"/>
                </a:solidFill>
                <a:highlight>
                  <a:srgbClr val="FFFFFF"/>
                </a:highlight>
              </a:rPr>
              <a:t> does not work, try using </a:t>
            </a:r>
            <a:r>
              <a:rPr lang="en" sz="1000">
                <a:solidFill>
                  <a:srgbClr val="24292E"/>
                </a:solidFill>
                <a:highlight>
                  <a:srgbClr val="FFFFFF"/>
                </a:highlight>
                <a:latin typeface="Consolas"/>
                <a:ea typeface="Consolas"/>
                <a:cs typeface="Consolas"/>
                <a:sym typeface="Consolas"/>
              </a:rPr>
              <a:t>conda deactivate</a:t>
            </a:r>
            <a:r>
              <a:rPr lang="en" sz="1200">
                <a:solidFill>
                  <a:srgbClr val="24292E"/>
                </a:solidFill>
                <a:highlight>
                  <a:srgbClr val="FFFFFF"/>
                </a:highlight>
              </a:rPr>
              <a:t> instead.</a:t>
            </a:r>
            <a:endParaRPr sz="1200">
              <a:solidFill>
                <a:srgbClr val="24292E"/>
              </a:solidFill>
              <a:highlight>
                <a:srgbClr val="FFFFFF"/>
              </a:highlight>
            </a:endParaRPr>
          </a:p>
          <a:p>
            <a:pPr indent="-304800" lvl="0"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Remind students that they will need to activate their environment each time that they open a new terminal. Windows users should always use </a:t>
            </a:r>
            <a:r>
              <a:rPr lang="en" sz="1000">
                <a:solidFill>
                  <a:srgbClr val="24292E"/>
                </a:solidFill>
                <a:highlight>
                  <a:srgbClr val="FFFFFF"/>
                </a:highlight>
                <a:latin typeface="Consolas"/>
                <a:ea typeface="Consolas"/>
                <a:cs typeface="Consolas"/>
                <a:sym typeface="Consolas"/>
              </a:rPr>
              <a:t>git-bash</a:t>
            </a:r>
            <a:r>
              <a:rPr lang="en" sz="1200">
                <a:solidFill>
                  <a:srgbClr val="24292E"/>
                </a:solidFill>
                <a:highlight>
                  <a:srgbClr val="FFFFFF"/>
                </a:highlight>
              </a:rPr>
              <a:t> for their terminal.</a:t>
            </a:r>
            <a:endParaRPr sz="1200">
              <a:solidFill>
                <a:srgbClr val="24292E"/>
              </a:solidFill>
              <a:highlight>
                <a:srgbClr val="FFFFFF"/>
              </a:highlight>
            </a:endParaRPr>
          </a:p>
          <a:p>
            <a:pPr indent="0" lvl="0" marL="0" rtl="0" algn="l">
              <a:spcBef>
                <a:spcPts val="240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9cb2a8231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9cb2a8231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  -  </a:t>
            </a:r>
            <a:r>
              <a:rPr b="1" lang="en">
                <a:solidFill>
                  <a:srgbClr val="FF0000"/>
                </a:solidFill>
              </a:rPr>
              <a:t>NOTE: Follow the highlighted bullet points. Slides, LP and Notes are the same for this lesson. </a:t>
            </a:r>
            <a:endParaRPr b="1">
              <a:solidFill>
                <a:srgbClr val="FF0000"/>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a:solidFill>
                <a:srgbClr val="FF0000"/>
              </a:solidFill>
              <a:highlight>
                <a:schemeClr val="lt1"/>
              </a:highlight>
              <a:latin typeface="Roboto"/>
              <a:ea typeface="Roboto"/>
              <a:cs typeface="Roboto"/>
              <a:sym typeface="Roboto"/>
            </a:endParaRPr>
          </a:p>
          <a:p>
            <a:pPr indent="-304800" lvl="0" marL="457200" rtl="0" algn="l">
              <a:lnSpc>
                <a:spcPct val="115000"/>
              </a:lnSpc>
              <a:spcBef>
                <a:spcPts val="300"/>
              </a:spcBef>
              <a:spcAft>
                <a:spcPts val="0"/>
              </a:spcAft>
              <a:buClr>
                <a:schemeClr val="dk1"/>
              </a:buClr>
              <a:buSzPts val="1200"/>
              <a:buChar char="●"/>
            </a:pPr>
            <a:r>
              <a:rPr lang="en" sz="1200">
                <a:solidFill>
                  <a:srgbClr val="24292E"/>
                </a:solidFill>
              </a:rPr>
              <a:t>Next move on to explaining </a:t>
            </a:r>
            <a:r>
              <a:rPr lang="en" sz="1200">
                <a:solidFill>
                  <a:srgbClr val="0366D6"/>
                </a:solidFill>
                <a:uFill>
                  <a:noFill/>
                </a:uFill>
                <a:hlinkClick r:id="rId2">
                  <a:extLst>
                    <a:ext uri="{A12FA001-AC4F-418D-AE19-62706E023703}">
                      <ahyp:hlinkClr val="tx"/>
                    </a:ext>
                  </a:extLst>
                </a:hlinkClick>
              </a:rPr>
              <a:t>virtual environments</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Virtual environments create an isolated environment for Python projects.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how different projects can have different dependencies.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how different projects might also use different types and versions of libraries.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This virtual environment will make sure the class has all the right dependencies for future class activities.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b="1" lang="en" sz="1200">
                <a:solidFill>
                  <a:srgbClr val="24292E"/>
                </a:solidFill>
              </a:rPr>
              <a:t>Create a virtual environment that will run Python 3.7. This will help solve issues where students have multiple versions of Python installed.</a:t>
            </a:r>
            <a:endParaRPr b="1" sz="1200">
              <a:solidFill>
                <a:srgbClr val="24292E"/>
              </a:solidFill>
            </a:endParaRPr>
          </a:p>
          <a:p>
            <a:pPr indent="-298450" lvl="1" marL="914400" rtl="0" algn="l">
              <a:lnSpc>
                <a:spcPct val="115000"/>
              </a:lnSpc>
              <a:spcBef>
                <a:spcPts val="0"/>
              </a:spcBef>
              <a:spcAft>
                <a:spcPts val="0"/>
              </a:spcAft>
              <a:buClr>
                <a:srgbClr val="24292E"/>
              </a:buClr>
              <a:buSzPts val="1100"/>
              <a:buChar char="○"/>
            </a:pPr>
            <a:r>
              <a:rPr b="1" lang="en" sz="1200">
                <a:solidFill>
                  <a:srgbClr val="24292E"/>
                </a:solidFill>
              </a:rPr>
              <a:t>First run </a:t>
            </a:r>
            <a:r>
              <a:rPr b="1" lang="en" sz="1000">
                <a:solidFill>
                  <a:srgbClr val="24292E"/>
                </a:solidFill>
                <a:latin typeface="Consolas"/>
                <a:ea typeface="Consolas"/>
                <a:cs typeface="Consolas"/>
                <a:sym typeface="Consolas"/>
              </a:rPr>
              <a:t>conda create -n PythonData python=3.7 anaconda</a:t>
            </a:r>
            <a:r>
              <a:rPr b="1" lang="en" sz="1200">
                <a:solidFill>
                  <a:srgbClr val="24292E"/>
                </a:solidFill>
              </a:rPr>
              <a:t> in the terminal. Warn students that this may take a few minutes to install.</a:t>
            </a:r>
            <a:endParaRPr b="1" sz="1200">
              <a:solidFill>
                <a:srgbClr val="24292E"/>
              </a:solidFill>
            </a:endParaRPr>
          </a:p>
          <a:p>
            <a:pPr indent="-298450" lvl="1" marL="914400" rtl="0" algn="l">
              <a:lnSpc>
                <a:spcPct val="115000"/>
              </a:lnSpc>
              <a:spcBef>
                <a:spcPts val="0"/>
              </a:spcBef>
              <a:spcAft>
                <a:spcPts val="0"/>
              </a:spcAft>
              <a:buClr>
                <a:srgbClr val="24292E"/>
              </a:buClr>
              <a:buSzPts val="1100"/>
              <a:buChar char="○"/>
            </a:pPr>
            <a:r>
              <a:rPr b="1" lang="en" sz="1200">
                <a:solidFill>
                  <a:srgbClr val="24292E"/>
                </a:solidFill>
              </a:rPr>
              <a:t>Now enter </a:t>
            </a:r>
            <a:r>
              <a:rPr b="1" lang="en" sz="1000">
                <a:solidFill>
                  <a:srgbClr val="24292E"/>
                </a:solidFill>
                <a:latin typeface="Consolas"/>
                <a:ea typeface="Consolas"/>
                <a:cs typeface="Consolas"/>
                <a:sym typeface="Consolas"/>
              </a:rPr>
              <a:t>source activate PythonData</a:t>
            </a:r>
            <a:r>
              <a:rPr b="1" lang="en" sz="1200">
                <a:solidFill>
                  <a:srgbClr val="24292E"/>
                </a:solidFill>
              </a:rPr>
              <a:t> to activate the environment. When </a:t>
            </a:r>
            <a:r>
              <a:rPr b="1" lang="en" sz="1000">
                <a:solidFill>
                  <a:srgbClr val="24292E"/>
                </a:solidFill>
                <a:latin typeface="Consolas"/>
                <a:ea typeface="Consolas"/>
                <a:cs typeface="Consolas"/>
                <a:sym typeface="Consolas"/>
              </a:rPr>
              <a:t>(PythonData)$</a:t>
            </a:r>
            <a:r>
              <a:rPr b="1" lang="en" sz="1200">
                <a:solidFill>
                  <a:srgbClr val="24292E"/>
                </a:solidFill>
              </a:rPr>
              <a:t> appears, this means you are in the environment.</a:t>
            </a:r>
            <a:endParaRPr b="1" sz="1200">
              <a:solidFill>
                <a:srgbClr val="24292E"/>
              </a:solidFill>
            </a:endParaRPr>
          </a:p>
          <a:p>
            <a:pPr indent="-298450" lvl="1" marL="914400" rtl="0" algn="l">
              <a:lnSpc>
                <a:spcPct val="115000"/>
              </a:lnSpc>
              <a:spcBef>
                <a:spcPts val="0"/>
              </a:spcBef>
              <a:spcAft>
                <a:spcPts val="0"/>
              </a:spcAft>
              <a:buClr>
                <a:srgbClr val="24292E"/>
              </a:buClr>
              <a:buSzPts val="1100"/>
              <a:buChar char="○"/>
            </a:pPr>
            <a:r>
              <a:rPr lang="en" sz="1200">
                <a:solidFill>
                  <a:srgbClr val="24292E"/>
                </a:solidFill>
              </a:rPr>
              <a:t>Now make sure everyone is using the correct version of Python by entering </a:t>
            </a:r>
            <a:r>
              <a:rPr lang="en" sz="1000">
                <a:solidFill>
                  <a:srgbClr val="24292E"/>
                </a:solidFill>
                <a:latin typeface="Consolas"/>
                <a:ea typeface="Consolas"/>
                <a:cs typeface="Consolas"/>
                <a:sym typeface="Consolas"/>
              </a:rPr>
              <a:t>python --version</a:t>
            </a:r>
            <a:r>
              <a:rPr lang="en" sz="1200">
                <a:solidFill>
                  <a:srgbClr val="24292E"/>
                </a:solidFill>
              </a:rPr>
              <a:t>.</a:t>
            </a:r>
            <a:endParaRPr sz="1200">
              <a:solidFill>
                <a:srgbClr val="24292E"/>
              </a:solidFill>
            </a:endParaRPr>
          </a:p>
          <a:p>
            <a:pPr indent="-298450" lvl="1" marL="914400" rtl="0" algn="l">
              <a:lnSpc>
                <a:spcPct val="115000"/>
              </a:lnSpc>
              <a:spcBef>
                <a:spcPts val="0"/>
              </a:spcBef>
              <a:spcAft>
                <a:spcPts val="0"/>
              </a:spcAft>
              <a:buClr>
                <a:srgbClr val="24292E"/>
              </a:buClr>
              <a:buSzPts val="1100"/>
              <a:buChar char="○"/>
            </a:pPr>
            <a:r>
              <a:rPr lang="en" sz="1200">
                <a:solidFill>
                  <a:srgbClr val="24292E"/>
                </a:solidFill>
                <a:highlight>
                  <a:schemeClr val="lt1"/>
                </a:highlight>
              </a:rPr>
              <a:t>Lastly, show that you can exit the environment by entering </a:t>
            </a:r>
            <a:r>
              <a:rPr lang="en" sz="1000">
                <a:solidFill>
                  <a:srgbClr val="24292E"/>
                </a:solidFill>
                <a:highlight>
                  <a:schemeClr val="lt1"/>
                </a:highlight>
                <a:latin typeface="Consolas"/>
                <a:ea typeface="Consolas"/>
                <a:cs typeface="Consolas"/>
                <a:sym typeface="Consolas"/>
              </a:rPr>
              <a:t>source deactivate</a:t>
            </a:r>
            <a:r>
              <a:rPr lang="en" sz="1200">
                <a:solidFill>
                  <a:srgbClr val="24292E"/>
                </a:solidFill>
                <a:highlight>
                  <a:schemeClr val="lt1"/>
                </a:highlight>
              </a:rPr>
              <a:t>. If </a:t>
            </a:r>
            <a:r>
              <a:rPr lang="en" sz="1000">
                <a:solidFill>
                  <a:srgbClr val="24292E"/>
                </a:solidFill>
                <a:highlight>
                  <a:schemeClr val="lt1"/>
                </a:highlight>
                <a:latin typeface="Consolas"/>
                <a:ea typeface="Consolas"/>
                <a:cs typeface="Consolas"/>
                <a:sym typeface="Consolas"/>
              </a:rPr>
              <a:t>source deactivate</a:t>
            </a:r>
            <a:r>
              <a:rPr lang="en" sz="1200">
                <a:solidFill>
                  <a:srgbClr val="24292E"/>
                </a:solidFill>
                <a:highlight>
                  <a:schemeClr val="lt1"/>
                </a:highlight>
              </a:rPr>
              <a:t> does not work, try using </a:t>
            </a:r>
            <a:r>
              <a:rPr lang="en" sz="1000">
                <a:solidFill>
                  <a:srgbClr val="24292E"/>
                </a:solidFill>
                <a:highlight>
                  <a:schemeClr val="lt1"/>
                </a:highlight>
                <a:latin typeface="Consolas"/>
                <a:ea typeface="Consolas"/>
                <a:cs typeface="Consolas"/>
                <a:sym typeface="Consolas"/>
              </a:rPr>
              <a:t>conda deactivate</a:t>
            </a:r>
            <a:r>
              <a:rPr lang="en" sz="1200">
                <a:solidFill>
                  <a:srgbClr val="24292E"/>
                </a:solidFill>
                <a:highlight>
                  <a:schemeClr val="lt1"/>
                </a:highlight>
              </a:rPr>
              <a:t> instead.</a:t>
            </a:r>
            <a:endParaRPr sz="1200">
              <a:solidFill>
                <a:srgbClr val="24292E"/>
              </a:solidFill>
              <a:highlight>
                <a:schemeClr val="lt1"/>
              </a:highlight>
            </a:endParaRPr>
          </a:p>
          <a:p>
            <a:pPr indent="-304800" lvl="0"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Remind students that they will need to activate their environment each time that they open a new terminal. Windows users should always use </a:t>
            </a:r>
            <a:r>
              <a:rPr lang="en" sz="1000">
                <a:solidFill>
                  <a:srgbClr val="24292E"/>
                </a:solidFill>
                <a:highlight>
                  <a:schemeClr val="lt1"/>
                </a:highlight>
                <a:latin typeface="Consolas"/>
                <a:ea typeface="Consolas"/>
                <a:cs typeface="Consolas"/>
                <a:sym typeface="Consolas"/>
              </a:rPr>
              <a:t>git-bash</a:t>
            </a:r>
            <a:r>
              <a:rPr lang="en" sz="1200">
                <a:solidFill>
                  <a:srgbClr val="24292E"/>
                </a:solidFill>
                <a:highlight>
                  <a:schemeClr val="lt1"/>
                </a:highlight>
              </a:rPr>
              <a:t> for their terminal.</a:t>
            </a:r>
            <a:endParaRPr sz="1200">
              <a:solidFill>
                <a:srgbClr val="24292E"/>
              </a:solidFill>
              <a:highlight>
                <a:schemeClr val="lt1"/>
              </a:highlight>
            </a:endParaRPr>
          </a:p>
          <a:p>
            <a:pPr indent="0" lvl="0" marL="0" rtl="0" algn="l">
              <a:spcBef>
                <a:spcPts val="2400"/>
              </a:spcBef>
              <a:spcAft>
                <a:spcPts val="0"/>
              </a:spcAft>
              <a:buClr>
                <a:schemeClr val="dk1"/>
              </a:buClr>
              <a:buSzPts val="1100"/>
              <a:buFont typeface="Arial"/>
              <a:buNone/>
            </a:pPr>
            <a:r>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9cb2a8231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9cb2a8231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2.2  -  </a:t>
            </a:r>
            <a:r>
              <a:rPr b="1" lang="en">
                <a:solidFill>
                  <a:srgbClr val="FF0000"/>
                </a:solidFill>
              </a:rPr>
              <a:t>NOTE: Follow the highlighted bullet points. Slides, LP and Notes are the same for this lesson. </a:t>
            </a:r>
            <a:endParaRPr b="1">
              <a:solidFill>
                <a:srgbClr val="FF0000"/>
              </a:solidFill>
            </a:endParaRPr>
          </a:p>
          <a:p>
            <a:pPr indent="0" lvl="0" marL="0" rtl="0" algn="l">
              <a:spcBef>
                <a:spcPts val="0"/>
              </a:spcBef>
              <a:spcAft>
                <a:spcPts val="0"/>
              </a:spcAft>
              <a:buNone/>
            </a:pPr>
            <a:r>
              <a:rPr b="1" lang="en">
                <a:solidFill>
                  <a:srgbClr val="FF0000"/>
                </a:solidFill>
              </a:rPr>
              <a:t>  </a:t>
            </a:r>
            <a:endParaRPr>
              <a:solidFill>
                <a:srgbClr val="FF0000"/>
              </a:solidFill>
              <a:highlight>
                <a:schemeClr val="lt1"/>
              </a:highlight>
              <a:latin typeface="Roboto"/>
              <a:ea typeface="Roboto"/>
              <a:cs typeface="Roboto"/>
              <a:sym typeface="Roboto"/>
            </a:endParaRPr>
          </a:p>
          <a:p>
            <a:pPr indent="-304800" lvl="0" marL="457200" rtl="0" algn="l">
              <a:lnSpc>
                <a:spcPct val="115000"/>
              </a:lnSpc>
              <a:spcBef>
                <a:spcPts val="300"/>
              </a:spcBef>
              <a:spcAft>
                <a:spcPts val="0"/>
              </a:spcAft>
              <a:buClr>
                <a:schemeClr val="dk1"/>
              </a:buClr>
              <a:buSzPts val="1200"/>
              <a:buChar char="●"/>
            </a:pPr>
            <a:r>
              <a:rPr lang="en" sz="1200">
                <a:solidFill>
                  <a:srgbClr val="24292E"/>
                </a:solidFill>
              </a:rPr>
              <a:t>Next move on to explaining </a:t>
            </a:r>
            <a:r>
              <a:rPr lang="en" sz="1200">
                <a:solidFill>
                  <a:srgbClr val="0366D6"/>
                </a:solidFill>
                <a:uFill>
                  <a:noFill/>
                </a:uFill>
                <a:hlinkClick r:id="rId2">
                  <a:extLst>
                    <a:ext uri="{A12FA001-AC4F-418D-AE19-62706E023703}">
                      <ahyp:hlinkClr val="tx"/>
                    </a:ext>
                  </a:extLst>
                </a:hlinkClick>
              </a:rPr>
              <a:t>virtual environments</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Virtual environments create an isolated environment for Python projects.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how different projects can have different dependencies.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how different projects might also use different types and versions of libraries.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This virtual environment will make sure the class has all the right dependencies for future class activities.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Create a virtual environment that will run Python 3.7. This will help solve issues where students have multiple versions of Python installed.</a:t>
            </a:r>
            <a:endParaRPr sz="1200">
              <a:solidFill>
                <a:srgbClr val="24292E"/>
              </a:solidFill>
            </a:endParaRPr>
          </a:p>
          <a:p>
            <a:pPr indent="-298450" lvl="1" marL="914400" rtl="0" algn="l">
              <a:lnSpc>
                <a:spcPct val="115000"/>
              </a:lnSpc>
              <a:spcBef>
                <a:spcPts val="0"/>
              </a:spcBef>
              <a:spcAft>
                <a:spcPts val="0"/>
              </a:spcAft>
              <a:buClr>
                <a:srgbClr val="24292E"/>
              </a:buClr>
              <a:buSzPts val="1100"/>
              <a:buChar char="○"/>
            </a:pPr>
            <a:r>
              <a:rPr lang="en" sz="1200">
                <a:solidFill>
                  <a:srgbClr val="24292E"/>
                </a:solidFill>
              </a:rPr>
              <a:t>First run </a:t>
            </a:r>
            <a:r>
              <a:rPr lang="en" sz="1000">
                <a:solidFill>
                  <a:srgbClr val="24292E"/>
                </a:solidFill>
                <a:latin typeface="Consolas"/>
                <a:ea typeface="Consolas"/>
                <a:cs typeface="Consolas"/>
                <a:sym typeface="Consolas"/>
              </a:rPr>
              <a:t>conda create -n PythonData python=3.7 anaconda</a:t>
            </a:r>
            <a:r>
              <a:rPr lang="en" sz="1200">
                <a:solidFill>
                  <a:srgbClr val="24292E"/>
                </a:solidFill>
              </a:rPr>
              <a:t> in the terminal. Warn students that this may take a few minutes to install.</a:t>
            </a:r>
            <a:endParaRPr sz="1200">
              <a:solidFill>
                <a:srgbClr val="24292E"/>
              </a:solidFill>
            </a:endParaRPr>
          </a:p>
          <a:p>
            <a:pPr indent="-298450" lvl="1" marL="914400" rtl="0" algn="l">
              <a:lnSpc>
                <a:spcPct val="115000"/>
              </a:lnSpc>
              <a:spcBef>
                <a:spcPts val="0"/>
              </a:spcBef>
              <a:spcAft>
                <a:spcPts val="0"/>
              </a:spcAft>
              <a:buClr>
                <a:srgbClr val="24292E"/>
              </a:buClr>
              <a:buSzPts val="1100"/>
              <a:buChar char="○"/>
            </a:pPr>
            <a:r>
              <a:rPr lang="en" sz="1200">
                <a:solidFill>
                  <a:srgbClr val="24292E"/>
                </a:solidFill>
              </a:rPr>
              <a:t>Now enter </a:t>
            </a:r>
            <a:r>
              <a:rPr lang="en" sz="1000">
                <a:solidFill>
                  <a:srgbClr val="24292E"/>
                </a:solidFill>
                <a:latin typeface="Consolas"/>
                <a:ea typeface="Consolas"/>
                <a:cs typeface="Consolas"/>
                <a:sym typeface="Consolas"/>
              </a:rPr>
              <a:t>source activate PythonData</a:t>
            </a:r>
            <a:r>
              <a:rPr lang="en" sz="1200">
                <a:solidFill>
                  <a:srgbClr val="24292E"/>
                </a:solidFill>
              </a:rPr>
              <a:t> to activate the environment. When </a:t>
            </a:r>
            <a:r>
              <a:rPr lang="en" sz="1000">
                <a:solidFill>
                  <a:srgbClr val="24292E"/>
                </a:solidFill>
                <a:latin typeface="Consolas"/>
                <a:ea typeface="Consolas"/>
                <a:cs typeface="Consolas"/>
                <a:sym typeface="Consolas"/>
              </a:rPr>
              <a:t>(PythonData)$</a:t>
            </a:r>
            <a:r>
              <a:rPr lang="en" sz="1200">
                <a:solidFill>
                  <a:srgbClr val="24292E"/>
                </a:solidFill>
              </a:rPr>
              <a:t> appears, this means you are in the environment.</a:t>
            </a:r>
            <a:endParaRPr sz="1200">
              <a:solidFill>
                <a:srgbClr val="24292E"/>
              </a:solidFill>
            </a:endParaRPr>
          </a:p>
          <a:p>
            <a:pPr indent="-298450" lvl="1" marL="914400" rtl="0" algn="l">
              <a:lnSpc>
                <a:spcPct val="115000"/>
              </a:lnSpc>
              <a:spcBef>
                <a:spcPts val="0"/>
              </a:spcBef>
              <a:spcAft>
                <a:spcPts val="0"/>
              </a:spcAft>
              <a:buClr>
                <a:srgbClr val="24292E"/>
              </a:buClr>
              <a:buSzPts val="1100"/>
              <a:buChar char="○"/>
            </a:pPr>
            <a:r>
              <a:rPr b="1" lang="en" sz="1200">
                <a:solidFill>
                  <a:srgbClr val="24292E"/>
                </a:solidFill>
              </a:rPr>
              <a:t>Now make sure everyone is using the correct version of Python by entering </a:t>
            </a:r>
            <a:r>
              <a:rPr b="1" lang="en" sz="1000">
                <a:solidFill>
                  <a:srgbClr val="24292E"/>
                </a:solidFill>
                <a:latin typeface="Consolas"/>
                <a:ea typeface="Consolas"/>
                <a:cs typeface="Consolas"/>
                <a:sym typeface="Consolas"/>
              </a:rPr>
              <a:t>python --version</a:t>
            </a:r>
            <a:r>
              <a:rPr b="1" lang="en" sz="1200">
                <a:solidFill>
                  <a:srgbClr val="24292E"/>
                </a:solidFill>
              </a:rPr>
              <a:t>.</a:t>
            </a:r>
            <a:endParaRPr b="1" sz="1200">
              <a:solidFill>
                <a:srgbClr val="24292E"/>
              </a:solidFill>
            </a:endParaRPr>
          </a:p>
          <a:p>
            <a:pPr indent="-298450" lvl="1" marL="914400" rtl="0" algn="l">
              <a:lnSpc>
                <a:spcPct val="115000"/>
              </a:lnSpc>
              <a:spcBef>
                <a:spcPts val="0"/>
              </a:spcBef>
              <a:spcAft>
                <a:spcPts val="0"/>
              </a:spcAft>
              <a:buClr>
                <a:srgbClr val="24292E"/>
              </a:buClr>
              <a:buSzPts val="1100"/>
              <a:buChar char="○"/>
            </a:pPr>
            <a:r>
              <a:rPr b="1" lang="en" sz="1200">
                <a:solidFill>
                  <a:srgbClr val="24292E"/>
                </a:solidFill>
                <a:highlight>
                  <a:schemeClr val="lt1"/>
                </a:highlight>
              </a:rPr>
              <a:t>Lastly, show that you can exit the environment by entering </a:t>
            </a:r>
            <a:r>
              <a:rPr b="1" lang="en" sz="1000">
                <a:solidFill>
                  <a:srgbClr val="24292E"/>
                </a:solidFill>
                <a:highlight>
                  <a:schemeClr val="lt1"/>
                </a:highlight>
                <a:latin typeface="Consolas"/>
                <a:ea typeface="Consolas"/>
                <a:cs typeface="Consolas"/>
                <a:sym typeface="Consolas"/>
              </a:rPr>
              <a:t>source deactivate</a:t>
            </a:r>
            <a:r>
              <a:rPr b="1" lang="en" sz="1200">
                <a:solidFill>
                  <a:srgbClr val="24292E"/>
                </a:solidFill>
                <a:highlight>
                  <a:schemeClr val="lt1"/>
                </a:highlight>
              </a:rPr>
              <a:t>. If </a:t>
            </a:r>
            <a:r>
              <a:rPr b="1" lang="en" sz="1000">
                <a:solidFill>
                  <a:srgbClr val="24292E"/>
                </a:solidFill>
                <a:highlight>
                  <a:schemeClr val="lt1"/>
                </a:highlight>
                <a:latin typeface="Consolas"/>
                <a:ea typeface="Consolas"/>
                <a:cs typeface="Consolas"/>
                <a:sym typeface="Consolas"/>
              </a:rPr>
              <a:t>source deactivate</a:t>
            </a:r>
            <a:r>
              <a:rPr b="1" lang="en" sz="1200">
                <a:solidFill>
                  <a:srgbClr val="24292E"/>
                </a:solidFill>
                <a:highlight>
                  <a:schemeClr val="lt1"/>
                </a:highlight>
              </a:rPr>
              <a:t> does not work, try using </a:t>
            </a:r>
            <a:r>
              <a:rPr b="1" lang="en" sz="1000">
                <a:solidFill>
                  <a:srgbClr val="24292E"/>
                </a:solidFill>
                <a:highlight>
                  <a:schemeClr val="lt1"/>
                </a:highlight>
                <a:latin typeface="Consolas"/>
                <a:ea typeface="Consolas"/>
                <a:cs typeface="Consolas"/>
                <a:sym typeface="Consolas"/>
              </a:rPr>
              <a:t>conda deactivate</a:t>
            </a:r>
            <a:r>
              <a:rPr b="1" lang="en" sz="1200">
                <a:solidFill>
                  <a:srgbClr val="24292E"/>
                </a:solidFill>
                <a:highlight>
                  <a:schemeClr val="lt1"/>
                </a:highlight>
              </a:rPr>
              <a:t> instead.</a:t>
            </a:r>
            <a:endParaRPr b="1" sz="1200">
              <a:solidFill>
                <a:srgbClr val="24292E"/>
              </a:solidFill>
              <a:highlight>
                <a:schemeClr val="lt1"/>
              </a:highlight>
            </a:endParaRPr>
          </a:p>
          <a:p>
            <a:pPr indent="-304800" lvl="0" marL="914400" rtl="0" algn="l">
              <a:lnSpc>
                <a:spcPct val="115000"/>
              </a:lnSpc>
              <a:spcBef>
                <a:spcPts val="0"/>
              </a:spcBef>
              <a:spcAft>
                <a:spcPts val="0"/>
              </a:spcAft>
              <a:buClr>
                <a:srgbClr val="24292E"/>
              </a:buClr>
              <a:buSzPts val="1200"/>
              <a:buChar char="●"/>
            </a:pPr>
            <a:r>
              <a:rPr b="1" lang="en" sz="1200">
                <a:solidFill>
                  <a:srgbClr val="24292E"/>
                </a:solidFill>
                <a:highlight>
                  <a:schemeClr val="lt1"/>
                </a:highlight>
              </a:rPr>
              <a:t>Remind students that they will need to activate their environment each time that they open a new terminal. Windows users should always use </a:t>
            </a:r>
            <a:r>
              <a:rPr b="1" lang="en" sz="1000">
                <a:solidFill>
                  <a:srgbClr val="24292E"/>
                </a:solidFill>
                <a:highlight>
                  <a:schemeClr val="lt1"/>
                </a:highlight>
                <a:latin typeface="Consolas"/>
                <a:ea typeface="Consolas"/>
                <a:cs typeface="Consolas"/>
                <a:sym typeface="Consolas"/>
              </a:rPr>
              <a:t>git-bash</a:t>
            </a:r>
            <a:r>
              <a:rPr b="1" lang="en" sz="1200">
                <a:solidFill>
                  <a:srgbClr val="24292E"/>
                </a:solidFill>
                <a:highlight>
                  <a:schemeClr val="lt1"/>
                </a:highlight>
              </a:rPr>
              <a:t> for their terminal.</a:t>
            </a:r>
            <a:endParaRPr b="1" sz="1200">
              <a:solidFill>
                <a:srgbClr val="24292E"/>
              </a:solidFill>
              <a:highlight>
                <a:schemeClr val="lt1"/>
              </a:highlight>
            </a:endParaRPr>
          </a:p>
          <a:p>
            <a:pPr indent="0" lvl="0" marL="0" rtl="0" algn="l">
              <a:spcBef>
                <a:spcPts val="2400"/>
              </a:spcBef>
              <a:spcAft>
                <a:spcPts val="0"/>
              </a:spcAft>
              <a:buNone/>
            </a:pPr>
            <a:r>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721bdd631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721bdd631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3.1</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7f57fa94bd_0_2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7f57fa94bd_0_2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721bdd631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721bdd631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the file </a:t>
            </a:r>
            <a:r>
              <a:rPr lang="en" sz="1200">
                <a:solidFill>
                  <a:srgbClr val="0366D6"/>
                </a:solidFill>
                <a:uFill>
                  <a:noFill/>
                </a:uFill>
                <a:hlinkClick r:id="rId2">
                  <a:extLst>
                    <a:ext uri="{A12FA001-AC4F-418D-AE19-62706E023703}">
                      <ahyp:hlinkClr val="tx"/>
                    </a:ext>
                  </a:extLst>
                </a:hlinkClick>
              </a:rPr>
              <a:t>variables.py</a:t>
            </a:r>
            <a:r>
              <a:rPr lang="en" sz="1200">
                <a:solidFill>
                  <a:srgbClr val="24292E"/>
                </a:solidFill>
              </a:rPr>
              <a:t> and explain to students that variables let us store information that we can later use.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Remind students how VBA accessed certain values when they referred to a specific cell. This is essentially what a variable is doing in Python, a value is being stored there.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Show the students the code and explain the following...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73796b84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73796b84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Follow along with:</a:t>
            </a:r>
            <a:endParaRPr/>
          </a:p>
          <a:p>
            <a:pPr indent="0" lvl="0" marL="0" rtl="0" algn="l">
              <a:spcBef>
                <a:spcPts val="0"/>
              </a:spcBef>
              <a:spcAft>
                <a:spcPts val="0"/>
              </a:spcAft>
              <a:buNone/>
            </a:pPr>
            <a:r>
              <a:t/>
            </a:r>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Creates a variable with a string "Frankfurter"</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title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32F62"/>
                </a:solidFill>
                <a:highlight>
                  <a:srgbClr val="FFFFFF"/>
                </a:highlight>
                <a:latin typeface="Consolas"/>
                <a:ea typeface="Consolas"/>
                <a:cs typeface="Consolas"/>
                <a:sym typeface="Consolas"/>
              </a:rPr>
              <a:t>"Frankfurter"</a:t>
            </a:r>
            <a:endParaRPr sz="900">
              <a:solidFill>
                <a:srgbClr val="032F62"/>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Creates a variable with an integer 80</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years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80</a:t>
            </a:r>
            <a:endParaRPr sz="900">
              <a:solidFill>
                <a:srgbClr val="005CC5"/>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Creates a variable with the boolean value of True</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expert_status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True</a:t>
            </a:r>
            <a:endParaRPr sz="900">
              <a:solidFill>
                <a:srgbClr val="005CC5"/>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Prints a statement adding the variable</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"Nick is a professional "</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title)</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Convert the integer years into a string and prints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"He has been coding for "</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str</a:t>
            </a:r>
            <a:r>
              <a:rPr lang="en" sz="900">
                <a:solidFill>
                  <a:srgbClr val="24292E"/>
                </a:solidFill>
                <a:highlight>
                  <a:srgbClr val="FFFFFF"/>
                </a:highlight>
                <a:latin typeface="Consolas"/>
                <a:ea typeface="Consolas"/>
                <a:cs typeface="Consolas"/>
                <a:sym typeface="Consolas"/>
              </a:rPr>
              <a:t>(years)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32F62"/>
                </a:solidFill>
                <a:highlight>
                  <a:srgbClr val="FFFFFF"/>
                </a:highlight>
                <a:latin typeface="Consolas"/>
                <a:ea typeface="Consolas"/>
                <a:cs typeface="Consolas"/>
                <a:sym typeface="Consolas"/>
              </a:rPr>
              <a:t>" years"</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Converts a boolean into a string and prints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"Expert status: "</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str</a:t>
            </a:r>
            <a:r>
              <a:rPr lang="en" sz="900">
                <a:solidFill>
                  <a:srgbClr val="24292E"/>
                </a:solidFill>
                <a:highlight>
                  <a:srgbClr val="FFFFFF"/>
                </a:highlight>
                <a:latin typeface="Consolas"/>
                <a:ea typeface="Consolas"/>
                <a:cs typeface="Consolas"/>
                <a:sym typeface="Consolas"/>
              </a:rPr>
              <a:t>(expert_status))</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An f-string accepts all data types without conversion</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f"Expert status: </a:t>
            </a:r>
            <a:r>
              <a:rPr lang="en" sz="900">
                <a:solidFill>
                  <a:srgbClr val="24292E"/>
                </a:solidFill>
                <a:highlight>
                  <a:srgbClr val="FFFFFF"/>
                </a:highlight>
                <a:latin typeface="Consolas"/>
                <a:ea typeface="Consolas"/>
                <a:cs typeface="Consolas"/>
                <a:sym typeface="Consolas"/>
              </a:rPr>
              <a:t>{expert_status}</a:t>
            </a:r>
            <a:r>
              <a:rPr lang="en" sz="900">
                <a:solidFill>
                  <a:srgbClr val="032F62"/>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721bdd6318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721bdd6318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24292E"/>
              </a:buClr>
              <a:buSzPts val="1200"/>
              <a:buChar char="●"/>
            </a:pPr>
            <a:r>
              <a:rPr lang="en" sz="1200">
                <a:solidFill>
                  <a:srgbClr val="24292E"/>
                </a:solidFill>
              </a:rPr>
              <a:t>Slack out the following reference guide for </a:t>
            </a:r>
            <a:r>
              <a:rPr lang="en" sz="1200">
                <a:solidFill>
                  <a:srgbClr val="0366D6"/>
                </a:solidFill>
                <a:uFill>
                  <a:noFill/>
                </a:uFill>
                <a:hlinkClick r:id="rId2">
                  <a:extLst>
                    <a:ext uri="{A12FA001-AC4F-418D-AE19-62706E023703}">
                      <ahyp:hlinkClr val="tx"/>
                    </a:ext>
                  </a:extLst>
                </a:hlinkClick>
              </a:rPr>
              <a:t>Python 3's f-Strings</a:t>
            </a:r>
            <a:r>
              <a:rPr lang="en" sz="1200">
                <a:solidFill>
                  <a:srgbClr val="24292E"/>
                </a:solidFill>
              </a:rPr>
              <a:t>.</a:t>
            </a:r>
            <a:endParaRPr sz="1200">
              <a:solidFill>
                <a:srgbClr val="24292E"/>
              </a:solidFill>
            </a:endParaRPr>
          </a:p>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721bdd6318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721bdd6318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721bdd6318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721bdd6318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3.2</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7524f3b639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7524f3b639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721bdd6318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721bdd6318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3.3</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721bdd6318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721bdd6318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4.1</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73796b849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73796b849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Follow along with:</a:t>
            </a:r>
            <a:endParaRPr/>
          </a:p>
          <a:p>
            <a:pPr indent="0" lvl="0" marL="0" rtl="0" algn="l">
              <a:spcBef>
                <a:spcPts val="0"/>
              </a:spcBef>
              <a:spcAft>
                <a:spcPts val="0"/>
              </a:spcAft>
              <a:buNone/>
            </a:pPr>
            <a:r>
              <a:t/>
            </a:r>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Creates a variable with a string "Frankfurter"</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title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32F62"/>
                </a:solidFill>
                <a:highlight>
                  <a:srgbClr val="FFFFFF"/>
                </a:highlight>
                <a:latin typeface="Consolas"/>
                <a:ea typeface="Consolas"/>
                <a:cs typeface="Consolas"/>
                <a:sym typeface="Consolas"/>
              </a:rPr>
              <a:t>"Frankfurter"</a:t>
            </a:r>
            <a:endParaRPr sz="900">
              <a:solidFill>
                <a:srgbClr val="032F62"/>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Creates a variable with an integer 80</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years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80</a:t>
            </a:r>
            <a:endParaRPr sz="900">
              <a:solidFill>
                <a:srgbClr val="005CC5"/>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Creates a variable with the boolean value of True</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expert_status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True</a:t>
            </a:r>
            <a:endParaRPr sz="900">
              <a:solidFill>
                <a:srgbClr val="005CC5"/>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Prints a statement adding the variable</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"Nick is a professional "</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title)</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Convert the integer years into a string and prints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"He has been coding for "</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str</a:t>
            </a:r>
            <a:r>
              <a:rPr lang="en" sz="900">
                <a:solidFill>
                  <a:srgbClr val="24292E"/>
                </a:solidFill>
                <a:highlight>
                  <a:srgbClr val="FFFFFF"/>
                </a:highlight>
                <a:latin typeface="Consolas"/>
                <a:ea typeface="Consolas"/>
                <a:cs typeface="Consolas"/>
                <a:sym typeface="Consolas"/>
              </a:rPr>
              <a:t>(years)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32F62"/>
                </a:solidFill>
                <a:highlight>
                  <a:srgbClr val="FFFFFF"/>
                </a:highlight>
                <a:latin typeface="Consolas"/>
                <a:ea typeface="Consolas"/>
                <a:cs typeface="Consolas"/>
                <a:sym typeface="Consolas"/>
              </a:rPr>
              <a:t>" years"</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Converts a boolean into a string and prints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"Expert status: "</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str</a:t>
            </a:r>
            <a:r>
              <a:rPr lang="en" sz="900">
                <a:solidFill>
                  <a:srgbClr val="24292E"/>
                </a:solidFill>
                <a:highlight>
                  <a:srgbClr val="FFFFFF"/>
                </a:highlight>
                <a:latin typeface="Consolas"/>
                <a:ea typeface="Consolas"/>
                <a:cs typeface="Consolas"/>
                <a:sym typeface="Consolas"/>
              </a:rPr>
              <a:t>(expert_status))</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An f-string accepts all data types without conversion</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f"Expert status: </a:t>
            </a:r>
            <a:r>
              <a:rPr lang="en" sz="900">
                <a:solidFill>
                  <a:srgbClr val="24292E"/>
                </a:solidFill>
                <a:highlight>
                  <a:srgbClr val="FFFFFF"/>
                </a:highlight>
                <a:latin typeface="Consolas"/>
                <a:ea typeface="Consolas"/>
                <a:cs typeface="Consolas"/>
                <a:sym typeface="Consolas"/>
              </a:rPr>
              <a:t>{expert_status}</a:t>
            </a:r>
            <a:r>
              <a:rPr lang="en" sz="900">
                <a:solidFill>
                  <a:srgbClr val="032F62"/>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73796b849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73796b849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4.1</a:t>
            </a:r>
            <a:endParaRPr b="1">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Open </a:t>
            </a:r>
            <a:r>
              <a:rPr lang="en" sz="1200">
                <a:solidFill>
                  <a:srgbClr val="0366D6"/>
                </a:solidFill>
                <a:highlight>
                  <a:schemeClr val="lt1"/>
                </a:highlight>
                <a:uFill>
                  <a:noFill/>
                </a:uFill>
                <a:hlinkClick r:id="rId2">
                  <a:extLst>
                    <a:ext uri="{A12FA001-AC4F-418D-AE19-62706E023703}">
                      <ahyp:hlinkClr val="tx"/>
                    </a:ext>
                  </a:extLst>
                </a:hlinkClick>
              </a:rPr>
              <a:t>inputs.py</a:t>
            </a:r>
            <a:r>
              <a:rPr lang="en" sz="1200">
                <a:solidFill>
                  <a:srgbClr val="24292E"/>
                </a:solidFill>
                <a:highlight>
                  <a:schemeClr val="lt1"/>
                </a:highlight>
              </a:rPr>
              <a:t> and then run the code within the terminal before opening the code up in the text editor.</a:t>
            </a:r>
            <a:endParaRPr sz="1200">
              <a:solidFill>
                <a:srgbClr val="24292E"/>
              </a:solidFill>
              <a:highlight>
                <a:schemeClr val="lt1"/>
              </a:highlight>
            </a:endParaRPr>
          </a:p>
          <a:p>
            <a:pPr indent="0" lvl="0" marL="0" rtl="0" algn="l">
              <a:lnSpc>
                <a:spcPct val="142857"/>
              </a:lnSpc>
              <a:spcBef>
                <a:spcPts val="1200"/>
              </a:spcBef>
              <a:spcAft>
                <a:spcPts val="0"/>
              </a:spcAft>
              <a:buClr>
                <a:schemeClr val="dk1"/>
              </a:buClr>
              <a:buSzPts val="1100"/>
              <a:buFont typeface="Arial"/>
              <a:buNone/>
            </a:pPr>
            <a:r>
              <a:rPr lang="en" sz="900">
                <a:solidFill>
                  <a:srgbClr val="6A737D"/>
                </a:solidFill>
                <a:highlight>
                  <a:schemeClr val="lt1"/>
                </a:highlight>
                <a:latin typeface="Consolas"/>
                <a:ea typeface="Consolas"/>
                <a:cs typeface="Consolas"/>
                <a:sym typeface="Consolas"/>
              </a:rPr>
              <a:t># Collects the user's input for the prompt "What is your name?"</a:t>
            </a:r>
            <a:endParaRPr sz="900">
              <a:solidFill>
                <a:srgbClr val="6A737D"/>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chemeClr val="lt1"/>
                </a:highlight>
                <a:latin typeface="Consolas"/>
                <a:ea typeface="Consolas"/>
                <a:cs typeface="Consolas"/>
                <a:sym typeface="Consolas"/>
              </a:rPr>
              <a:t>name </a:t>
            </a:r>
            <a:r>
              <a:rPr lang="en" sz="900">
                <a:solidFill>
                  <a:srgbClr val="005CC5"/>
                </a:solidFill>
                <a:highlight>
                  <a:schemeClr val="lt1"/>
                </a:highlight>
                <a:latin typeface="Consolas"/>
                <a:ea typeface="Consolas"/>
                <a:cs typeface="Consolas"/>
                <a:sym typeface="Consolas"/>
              </a:rPr>
              <a:t>=</a:t>
            </a:r>
            <a:r>
              <a:rPr lang="en" sz="900">
                <a:solidFill>
                  <a:srgbClr val="24292E"/>
                </a:solidFill>
                <a:highlight>
                  <a:schemeClr val="lt1"/>
                </a:highlight>
                <a:latin typeface="Consolas"/>
                <a:ea typeface="Consolas"/>
                <a:cs typeface="Consolas"/>
                <a:sym typeface="Consolas"/>
              </a:rPr>
              <a:t> </a:t>
            </a:r>
            <a:r>
              <a:rPr lang="en" sz="900">
                <a:solidFill>
                  <a:srgbClr val="6F42C1"/>
                </a:solidFill>
                <a:highlight>
                  <a:schemeClr val="lt1"/>
                </a:highlight>
                <a:latin typeface="Consolas"/>
                <a:ea typeface="Consolas"/>
                <a:cs typeface="Consolas"/>
                <a:sym typeface="Consolas"/>
              </a:rPr>
              <a:t>input</a:t>
            </a:r>
            <a:r>
              <a:rPr lang="en" sz="900">
                <a:solidFill>
                  <a:srgbClr val="24292E"/>
                </a:solidFill>
                <a:highlight>
                  <a:schemeClr val="lt1"/>
                </a:highlight>
                <a:latin typeface="Consolas"/>
                <a:ea typeface="Consolas"/>
                <a:cs typeface="Consolas"/>
                <a:sym typeface="Consolas"/>
              </a:rPr>
              <a:t>(</a:t>
            </a:r>
            <a:r>
              <a:rPr lang="en" sz="900">
                <a:solidFill>
                  <a:srgbClr val="032F62"/>
                </a:solidFill>
                <a:highlight>
                  <a:schemeClr val="lt1"/>
                </a:highlight>
                <a:latin typeface="Consolas"/>
                <a:ea typeface="Consolas"/>
                <a:cs typeface="Consolas"/>
                <a:sym typeface="Consolas"/>
              </a:rPr>
              <a:t>"What is your name? "</a:t>
            </a:r>
            <a:r>
              <a:rPr lang="en" sz="900">
                <a:solidFill>
                  <a:srgbClr val="24292E"/>
                </a:solidFill>
                <a:highlight>
                  <a:schemeClr val="lt1"/>
                </a:highlight>
                <a:latin typeface="Consolas"/>
                <a:ea typeface="Consolas"/>
                <a:cs typeface="Consolas"/>
                <a:sym typeface="Consolas"/>
              </a:rPr>
              <a:t>)</a:t>
            </a:r>
            <a:endParaRPr sz="9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6A737D"/>
                </a:solidFill>
                <a:highlight>
                  <a:schemeClr val="lt1"/>
                </a:highlight>
                <a:latin typeface="Consolas"/>
                <a:ea typeface="Consolas"/>
                <a:cs typeface="Consolas"/>
                <a:sym typeface="Consolas"/>
              </a:rPr>
              <a:t># Collects the user's input for the prompt "How old are you?" and converts the string to an integer.</a:t>
            </a:r>
            <a:endParaRPr sz="900">
              <a:solidFill>
                <a:srgbClr val="6A737D"/>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chemeClr val="lt1"/>
                </a:highlight>
                <a:latin typeface="Consolas"/>
                <a:ea typeface="Consolas"/>
                <a:cs typeface="Consolas"/>
                <a:sym typeface="Consolas"/>
              </a:rPr>
              <a:t>age </a:t>
            </a:r>
            <a:r>
              <a:rPr lang="en" sz="900">
                <a:solidFill>
                  <a:srgbClr val="005CC5"/>
                </a:solidFill>
                <a:highlight>
                  <a:schemeClr val="lt1"/>
                </a:highlight>
                <a:latin typeface="Consolas"/>
                <a:ea typeface="Consolas"/>
                <a:cs typeface="Consolas"/>
                <a:sym typeface="Consolas"/>
              </a:rPr>
              <a:t>=</a:t>
            </a:r>
            <a:r>
              <a:rPr lang="en" sz="900">
                <a:solidFill>
                  <a:srgbClr val="24292E"/>
                </a:solidFill>
                <a:highlight>
                  <a:schemeClr val="lt1"/>
                </a:highlight>
                <a:latin typeface="Consolas"/>
                <a:ea typeface="Consolas"/>
                <a:cs typeface="Consolas"/>
                <a:sym typeface="Consolas"/>
              </a:rPr>
              <a:t> </a:t>
            </a:r>
            <a:r>
              <a:rPr lang="en" sz="900">
                <a:solidFill>
                  <a:srgbClr val="6F42C1"/>
                </a:solidFill>
                <a:highlight>
                  <a:schemeClr val="lt1"/>
                </a:highlight>
                <a:latin typeface="Consolas"/>
                <a:ea typeface="Consolas"/>
                <a:cs typeface="Consolas"/>
                <a:sym typeface="Consolas"/>
              </a:rPr>
              <a:t>int</a:t>
            </a:r>
            <a:r>
              <a:rPr lang="en" sz="900">
                <a:solidFill>
                  <a:srgbClr val="24292E"/>
                </a:solidFill>
                <a:highlight>
                  <a:schemeClr val="lt1"/>
                </a:highlight>
                <a:latin typeface="Consolas"/>
                <a:ea typeface="Consolas"/>
                <a:cs typeface="Consolas"/>
                <a:sym typeface="Consolas"/>
              </a:rPr>
              <a:t>(</a:t>
            </a:r>
            <a:r>
              <a:rPr lang="en" sz="900">
                <a:solidFill>
                  <a:srgbClr val="6F42C1"/>
                </a:solidFill>
                <a:highlight>
                  <a:schemeClr val="lt1"/>
                </a:highlight>
                <a:latin typeface="Consolas"/>
                <a:ea typeface="Consolas"/>
                <a:cs typeface="Consolas"/>
                <a:sym typeface="Consolas"/>
              </a:rPr>
              <a:t>input</a:t>
            </a:r>
            <a:r>
              <a:rPr lang="en" sz="900">
                <a:solidFill>
                  <a:srgbClr val="24292E"/>
                </a:solidFill>
                <a:highlight>
                  <a:schemeClr val="lt1"/>
                </a:highlight>
                <a:latin typeface="Consolas"/>
                <a:ea typeface="Consolas"/>
                <a:cs typeface="Consolas"/>
                <a:sym typeface="Consolas"/>
              </a:rPr>
              <a:t>(</a:t>
            </a:r>
            <a:r>
              <a:rPr lang="en" sz="900">
                <a:solidFill>
                  <a:srgbClr val="032F62"/>
                </a:solidFill>
                <a:highlight>
                  <a:schemeClr val="lt1"/>
                </a:highlight>
                <a:latin typeface="Consolas"/>
                <a:ea typeface="Consolas"/>
                <a:cs typeface="Consolas"/>
                <a:sym typeface="Consolas"/>
              </a:rPr>
              <a:t>"How old are you? "</a:t>
            </a:r>
            <a:r>
              <a:rPr lang="en" sz="900">
                <a:solidFill>
                  <a:srgbClr val="24292E"/>
                </a:solidFill>
                <a:highlight>
                  <a:schemeClr val="lt1"/>
                </a:highlight>
                <a:latin typeface="Consolas"/>
                <a:ea typeface="Consolas"/>
                <a:cs typeface="Consolas"/>
                <a:sym typeface="Consolas"/>
              </a:rPr>
              <a:t>))</a:t>
            </a:r>
            <a:endParaRPr sz="9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6A737D"/>
                </a:solidFill>
                <a:highlight>
                  <a:schemeClr val="lt1"/>
                </a:highlight>
                <a:latin typeface="Consolas"/>
                <a:ea typeface="Consolas"/>
                <a:cs typeface="Consolas"/>
                <a:sym typeface="Consolas"/>
              </a:rPr>
              <a:t># Collects the user's input for the prompt "Is input truthy?" and converts it to a boolean. Note that non-zero,</a:t>
            </a:r>
            <a:endParaRPr sz="900">
              <a:solidFill>
                <a:srgbClr val="6A737D"/>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6A737D"/>
                </a:solidFill>
                <a:highlight>
                  <a:schemeClr val="lt1"/>
                </a:highlight>
                <a:latin typeface="Consolas"/>
                <a:ea typeface="Consolas"/>
                <a:cs typeface="Consolas"/>
                <a:sym typeface="Consolas"/>
              </a:rPr>
              <a:t>#   non-empty objects are truth-y.</a:t>
            </a:r>
            <a:endParaRPr sz="900">
              <a:solidFill>
                <a:srgbClr val="6A737D"/>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chemeClr val="lt1"/>
                </a:highlight>
                <a:latin typeface="Consolas"/>
                <a:ea typeface="Consolas"/>
                <a:cs typeface="Consolas"/>
                <a:sym typeface="Consolas"/>
              </a:rPr>
              <a:t>trueOrFalse </a:t>
            </a:r>
            <a:r>
              <a:rPr lang="en" sz="900">
                <a:solidFill>
                  <a:srgbClr val="005CC5"/>
                </a:solidFill>
                <a:highlight>
                  <a:schemeClr val="lt1"/>
                </a:highlight>
                <a:latin typeface="Consolas"/>
                <a:ea typeface="Consolas"/>
                <a:cs typeface="Consolas"/>
                <a:sym typeface="Consolas"/>
              </a:rPr>
              <a:t>=</a:t>
            </a:r>
            <a:r>
              <a:rPr lang="en" sz="900">
                <a:solidFill>
                  <a:srgbClr val="24292E"/>
                </a:solidFill>
                <a:highlight>
                  <a:schemeClr val="lt1"/>
                </a:highlight>
                <a:latin typeface="Consolas"/>
                <a:ea typeface="Consolas"/>
                <a:cs typeface="Consolas"/>
                <a:sym typeface="Consolas"/>
              </a:rPr>
              <a:t> </a:t>
            </a:r>
            <a:r>
              <a:rPr lang="en" sz="900">
                <a:solidFill>
                  <a:srgbClr val="6F42C1"/>
                </a:solidFill>
                <a:highlight>
                  <a:schemeClr val="lt1"/>
                </a:highlight>
                <a:latin typeface="Consolas"/>
                <a:ea typeface="Consolas"/>
                <a:cs typeface="Consolas"/>
                <a:sym typeface="Consolas"/>
              </a:rPr>
              <a:t>bool</a:t>
            </a:r>
            <a:r>
              <a:rPr lang="en" sz="900">
                <a:solidFill>
                  <a:srgbClr val="24292E"/>
                </a:solidFill>
                <a:highlight>
                  <a:schemeClr val="lt1"/>
                </a:highlight>
                <a:latin typeface="Consolas"/>
                <a:ea typeface="Consolas"/>
                <a:cs typeface="Consolas"/>
                <a:sym typeface="Consolas"/>
              </a:rPr>
              <a:t>(</a:t>
            </a:r>
            <a:r>
              <a:rPr lang="en" sz="900">
                <a:solidFill>
                  <a:srgbClr val="6F42C1"/>
                </a:solidFill>
                <a:highlight>
                  <a:schemeClr val="lt1"/>
                </a:highlight>
                <a:latin typeface="Consolas"/>
                <a:ea typeface="Consolas"/>
                <a:cs typeface="Consolas"/>
                <a:sym typeface="Consolas"/>
              </a:rPr>
              <a:t>input</a:t>
            </a:r>
            <a:r>
              <a:rPr lang="en" sz="900">
                <a:solidFill>
                  <a:srgbClr val="24292E"/>
                </a:solidFill>
                <a:highlight>
                  <a:schemeClr val="lt1"/>
                </a:highlight>
                <a:latin typeface="Consolas"/>
                <a:ea typeface="Consolas"/>
                <a:cs typeface="Consolas"/>
                <a:sym typeface="Consolas"/>
              </a:rPr>
              <a:t>(</a:t>
            </a:r>
            <a:r>
              <a:rPr lang="en" sz="900">
                <a:solidFill>
                  <a:srgbClr val="032F62"/>
                </a:solidFill>
                <a:highlight>
                  <a:schemeClr val="lt1"/>
                </a:highlight>
                <a:latin typeface="Consolas"/>
                <a:ea typeface="Consolas"/>
                <a:cs typeface="Consolas"/>
                <a:sym typeface="Consolas"/>
              </a:rPr>
              <a:t>"Is the input truthy? "</a:t>
            </a:r>
            <a:r>
              <a:rPr lang="en" sz="900">
                <a:solidFill>
                  <a:srgbClr val="24292E"/>
                </a:solidFill>
                <a:highlight>
                  <a:schemeClr val="lt1"/>
                </a:highlight>
                <a:latin typeface="Consolas"/>
                <a:ea typeface="Consolas"/>
                <a:cs typeface="Consolas"/>
                <a:sym typeface="Consolas"/>
              </a:rPr>
              <a:t>))</a:t>
            </a:r>
            <a:endParaRPr sz="9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6A737D"/>
                </a:solidFill>
                <a:highlight>
                  <a:schemeClr val="lt1"/>
                </a:highlight>
                <a:latin typeface="Consolas"/>
                <a:ea typeface="Consolas"/>
                <a:cs typeface="Consolas"/>
                <a:sym typeface="Consolas"/>
              </a:rPr>
              <a:t># Creates three print statements that to respond with the output.</a:t>
            </a:r>
            <a:endParaRPr sz="900">
              <a:solidFill>
                <a:srgbClr val="6A737D"/>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6F42C1"/>
                </a:solidFill>
                <a:highlight>
                  <a:schemeClr val="lt1"/>
                </a:highlight>
                <a:latin typeface="Consolas"/>
                <a:ea typeface="Consolas"/>
                <a:cs typeface="Consolas"/>
                <a:sym typeface="Consolas"/>
              </a:rPr>
              <a:t>print</a:t>
            </a:r>
            <a:r>
              <a:rPr lang="en" sz="900">
                <a:solidFill>
                  <a:srgbClr val="24292E"/>
                </a:solidFill>
                <a:highlight>
                  <a:schemeClr val="lt1"/>
                </a:highlight>
                <a:latin typeface="Consolas"/>
                <a:ea typeface="Consolas"/>
                <a:cs typeface="Consolas"/>
                <a:sym typeface="Consolas"/>
              </a:rPr>
              <a:t>(</a:t>
            </a:r>
            <a:r>
              <a:rPr lang="en" sz="900">
                <a:solidFill>
                  <a:srgbClr val="032F62"/>
                </a:solidFill>
                <a:highlight>
                  <a:schemeClr val="lt1"/>
                </a:highlight>
                <a:latin typeface="Consolas"/>
                <a:ea typeface="Consolas"/>
                <a:cs typeface="Consolas"/>
                <a:sym typeface="Consolas"/>
              </a:rPr>
              <a:t>"My name is "</a:t>
            </a:r>
            <a:r>
              <a:rPr lang="en" sz="900">
                <a:solidFill>
                  <a:srgbClr val="24292E"/>
                </a:solidFill>
                <a:highlight>
                  <a:schemeClr val="lt1"/>
                </a:highlight>
                <a:latin typeface="Consolas"/>
                <a:ea typeface="Consolas"/>
                <a:cs typeface="Consolas"/>
                <a:sym typeface="Consolas"/>
              </a:rPr>
              <a:t> </a:t>
            </a:r>
            <a:r>
              <a:rPr lang="en" sz="900">
                <a:solidFill>
                  <a:srgbClr val="005CC5"/>
                </a:solidFill>
                <a:highlight>
                  <a:schemeClr val="lt1"/>
                </a:highlight>
                <a:latin typeface="Consolas"/>
                <a:ea typeface="Consolas"/>
                <a:cs typeface="Consolas"/>
                <a:sym typeface="Consolas"/>
              </a:rPr>
              <a:t>+</a:t>
            </a:r>
            <a:r>
              <a:rPr lang="en" sz="900">
                <a:solidFill>
                  <a:srgbClr val="24292E"/>
                </a:solidFill>
                <a:highlight>
                  <a:schemeClr val="lt1"/>
                </a:highlight>
                <a:latin typeface="Consolas"/>
                <a:ea typeface="Consolas"/>
                <a:cs typeface="Consolas"/>
                <a:sym typeface="Consolas"/>
              </a:rPr>
              <a:t> </a:t>
            </a:r>
            <a:r>
              <a:rPr lang="en" sz="900">
                <a:solidFill>
                  <a:srgbClr val="6F42C1"/>
                </a:solidFill>
                <a:highlight>
                  <a:schemeClr val="lt1"/>
                </a:highlight>
                <a:latin typeface="Consolas"/>
                <a:ea typeface="Consolas"/>
                <a:cs typeface="Consolas"/>
                <a:sym typeface="Consolas"/>
              </a:rPr>
              <a:t>str</a:t>
            </a:r>
            <a:r>
              <a:rPr lang="en" sz="900">
                <a:solidFill>
                  <a:srgbClr val="24292E"/>
                </a:solidFill>
                <a:highlight>
                  <a:schemeClr val="lt1"/>
                </a:highlight>
                <a:latin typeface="Consolas"/>
                <a:ea typeface="Consolas"/>
                <a:cs typeface="Consolas"/>
                <a:sym typeface="Consolas"/>
              </a:rPr>
              <a:t>(name))</a:t>
            </a:r>
            <a:endParaRPr sz="9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6F42C1"/>
                </a:solidFill>
                <a:highlight>
                  <a:schemeClr val="lt1"/>
                </a:highlight>
                <a:latin typeface="Consolas"/>
                <a:ea typeface="Consolas"/>
                <a:cs typeface="Consolas"/>
                <a:sym typeface="Consolas"/>
              </a:rPr>
              <a:t>print</a:t>
            </a:r>
            <a:r>
              <a:rPr lang="en" sz="900">
                <a:solidFill>
                  <a:srgbClr val="24292E"/>
                </a:solidFill>
                <a:highlight>
                  <a:schemeClr val="lt1"/>
                </a:highlight>
                <a:latin typeface="Consolas"/>
                <a:ea typeface="Consolas"/>
                <a:cs typeface="Consolas"/>
                <a:sym typeface="Consolas"/>
              </a:rPr>
              <a:t>(</a:t>
            </a:r>
            <a:r>
              <a:rPr lang="en" sz="900">
                <a:solidFill>
                  <a:srgbClr val="032F62"/>
                </a:solidFill>
                <a:highlight>
                  <a:schemeClr val="lt1"/>
                </a:highlight>
                <a:latin typeface="Consolas"/>
                <a:ea typeface="Consolas"/>
                <a:cs typeface="Consolas"/>
                <a:sym typeface="Consolas"/>
              </a:rPr>
              <a:t>"I will be "</a:t>
            </a:r>
            <a:r>
              <a:rPr lang="en" sz="900">
                <a:solidFill>
                  <a:srgbClr val="24292E"/>
                </a:solidFill>
                <a:highlight>
                  <a:schemeClr val="lt1"/>
                </a:highlight>
                <a:latin typeface="Consolas"/>
                <a:ea typeface="Consolas"/>
                <a:cs typeface="Consolas"/>
                <a:sym typeface="Consolas"/>
              </a:rPr>
              <a:t> </a:t>
            </a:r>
            <a:r>
              <a:rPr lang="en" sz="900">
                <a:solidFill>
                  <a:srgbClr val="005CC5"/>
                </a:solidFill>
                <a:highlight>
                  <a:schemeClr val="lt1"/>
                </a:highlight>
                <a:latin typeface="Consolas"/>
                <a:ea typeface="Consolas"/>
                <a:cs typeface="Consolas"/>
                <a:sym typeface="Consolas"/>
              </a:rPr>
              <a:t>+</a:t>
            </a:r>
            <a:r>
              <a:rPr lang="en" sz="900">
                <a:solidFill>
                  <a:srgbClr val="24292E"/>
                </a:solidFill>
                <a:highlight>
                  <a:schemeClr val="lt1"/>
                </a:highlight>
                <a:latin typeface="Consolas"/>
                <a:ea typeface="Consolas"/>
                <a:cs typeface="Consolas"/>
                <a:sym typeface="Consolas"/>
              </a:rPr>
              <a:t> </a:t>
            </a:r>
            <a:r>
              <a:rPr lang="en" sz="900">
                <a:solidFill>
                  <a:srgbClr val="6F42C1"/>
                </a:solidFill>
                <a:highlight>
                  <a:schemeClr val="lt1"/>
                </a:highlight>
                <a:latin typeface="Consolas"/>
                <a:ea typeface="Consolas"/>
                <a:cs typeface="Consolas"/>
                <a:sym typeface="Consolas"/>
              </a:rPr>
              <a:t>str</a:t>
            </a:r>
            <a:r>
              <a:rPr lang="en" sz="900">
                <a:solidFill>
                  <a:srgbClr val="24292E"/>
                </a:solidFill>
                <a:highlight>
                  <a:schemeClr val="lt1"/>
                </a:highlight>
                <a:latin typeface="Consolas"/>
                <a:ea typeface="Consolas"/>
                <a:cs typeface="Consolas"/>
                <a:sym typeface="Consolas"/>
              </a:rPr>
              <a:t>(age </a:t>
            </a:r>
            <a:r>
              <a:rPr lang="en" sz="900">
                <a:solidFill>
                  <a:srgbClr val="005CC5"/>
                </a:solidFill>
                <a:highlight>
                  <a:schemeClr val="lt1"/>
                </a:highlight>
                <a:latin typeface="Consolas"/>
                <a:ea typeface="Consolas"/>
                <a:cs typeface="Consolas"/>
                <a:sym typeface="Consolas"/>
              </a:rPr>
              <a:t>+</a:t>
            </a:r>
            <a:r>
              <a:rPr lang="en" sz="900">
                <a:solidFill>
                  <a:srgbClr val="24292E"/>
                </a:solidFill>
                <a:highlight>
                  <a:schemeClr val="lt1"/>
                </a:highlight>
                <a:latin typeface="Consolas"/>
                <a:ea typeface="Consolas"/>
                <a:cs typeface="Consolas"/>
                <a:sym typeface="Consolas"/>
              </a:rPr>
              <a:t> </a:t>
            </a:r>
            <a:r>
              <a:rPr lang="en" sz="900">
                <a:solidFill>
                  <a:srgbClr val="005CC5"/>
                </a:solidFill>
                <a:highlight>
                  <a:schemeClr val="lt1"/>
                </a:highlight>
                <a:latin typeface="Consolas"/>
                <a:ea typeface="Consolas"/>
                <a:cs typeface="Consolas"/>
                <a:sym typeface="Consolas"/>
              </a:rPr>
              <a:t>1</a:t>
            </a:r>
            <a:r>
              <a:rPr lang="en" sz="900">
                <a:solidFill>
                  <a:srgbClr val="24292E"/>
                </a:solidFill>
                <a:highlight>
                  <a:schemeClr val="lt1"/>
                </a:highlight>
                <a:latin typeface="Consolas"/>
                <a:ea typeface="Consolas"/>
                <a:cs typeface="Consolas"/>
                <a:sym typeface="Consolas"/>
              </a:rPr>
              <a:t>) </a:t>
            </a:r>
            <a:r>
              <a:rPr lang="en" sz="900">
                <a:solidFill>
                  <a:srgbClr val="005CC5"/>
                </a:solidFill>
                <a:highlight>
                  <a:schemeClr val="lt1"/>
                </a:highlight>
                <a:latin typeface="Consolas"/>
                <a:ea typeface="Consolas"/>
                <a:cs typeface="Consolas"/>
                <a:sym typeface="Consolas"/>
              </a:rPr>
              <a:t>+</a:t>
            </a:r>
            <a:r>
              <a:rPr lang="en" sz="900">
                <a:solidFill>
                  <a:srgbClr val="24292E"/>
                </a:solidFill>
                <a:highlight>
                  <a:schemeClr val="lt1"/>
                </a:highlight>
                <a:latin typeface="Consolas"/>
                <a:ea typeface="Consolas"/>
                <a:cs typeface="Consolas"/>
                <a:sym typeface="Consolas"/>
              </a:rPr>
              <a:t> </a:t>
            </a:r>
            <a:r>
              <a:rPr lang="en" sz="900">
                <a:solidFill>
                  <a:srgbClr val="032F62"/>
                </a:solidFill>
                <a:highlight>
                  <a:schemeClr val="lt1"/>
                </a:highlight>
                <a:latin typeface="Consolas"/>
                <a:ea typeface="Consolas"/>
                <a:cs typeface="Consolas"/>
                <a:sym typeface="Consolas"/>
              </a:rPr>
              <a:t>" next year."</a:t>
            </a:r>
            <a:r>
              <a:rPr lang="en" sz="900">
                <a:solidFill>
                  <a:srgbClr val="24292E"/>
                </a:solidFill>
                <a:highlight>
                  <a:schemeClr val="lt1"/>
                </a:highlight>
                <a:latin typeface="Consolas"/>
                <a:ea typeface="Consolas"/>
                <a:cs typeface="Consolas"/>
                <a:sym typeface="Consolas"/>
              </a:rPr>
              <a:t>)</a:t>
            </a:r>
            <a:endParaRPr sz="9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6F42C1"/>
                </a:solidFill>
                <a:highlight>
                  <a:schemeClr val="lt1"/>
                </a:highlight>
                <a:latin typeface="Consolas"/>
                <a:ea typeface="Consolas"/>
                <a:cs typeface="Consolas"/>
                <a:sym typeface="Consolas"/>
              </a:rPr>
              <a:t>print</a:t>
            </a:r>
            <a:r>
              <a:rPr lang="en" sz="900">
                <a:solidFill>
                  <a:srgbClr val="24292E"/>
                </a:solidFill>
                <a:highlight>
                  <a:schemeClr val="lt1"/>
                </a:highlight>
                <a:latin typeface="Consolas"/>
                <a:ea typeface="Consolas"/>
                <a:cs typeface="Consolas"/>
                <a:sym typeface="Consolas"/>
              </a:rPr>
              <a:t>(</a:t>
            </a:r>
            <a:r>
              <a:rPr lang="en" sz="900">
                <a:solidFill>
                  <a:srgbClr val="032F62"/>
                </a:solidFill>
                <a:highlight>
                  <a:schemeClr val="lt1"/>
                </a:highlight>
                <a:latin typeface="Consolas"/>
                <a:ea typeface="Consolas"/>
                <a:cs typeface="Consolas"/>
                <a:sym typeface="Consolas"/>
              </a:rPr>
              <a:t>"The input was converted to "</a:t>
            </a:r>
            <a:r>
              <a:rPr lang="en" sz="900">
                <a:solidFill>
                  <a:srgbClr val="24292E"/>
                </a:solidFill>
                <a:highlight>
                  <a:schemeClr val="lt1"/>
                </a:highlight>
                <a:latin typeface="Consolas"/>
                <a:ea typeface="Consolas"/>
                <a:cs typeface="Consolas"/>
                <a:sym typeface="Consolas"/>
              </a:rPr>
              <a:t> </a:t>
            </a:r>
            <a:r>
              <a:rPr lang="en" sz="900">
                <a:solidFill>
                  <a:srgbClr val="005CC5"/>
                </a:solidFill>
                <a:highlight>
                  <a:schemeClr val="lt1"/>
                </a:highlight>
                <a:latin typeface="Consolas"/>
                <a:ea typeface="Consolas"/>
                <a:cs typeface="Consolas"/>
                <a:sym typeface="Consolas"/>
              </a:rPr>
              <a:t>+</a:t>
            </a:r>
            <a:r>
              <a:rPr lang="en" sz="900">
                <a:solidFill>
                  <a:srgbClr val="24292E"/>
                </a:solidFill>
                <a:highlight>
                  <a:schemeClr val="lt1"/>
                </a:highlight>
                <a:latin typeface="Consolas"/>
                <a:ea typeface="Consolas"/>
                <a:cs typeface="Consolas"/>
                <a:sym typeface="Consolas"/>
              </a:rPr>
              <a:t> </a:t>
            </a:r>
            <a:r>
              <a:rPr lang="en" sz="900">
                <a:solidFill>
                  <a:srgbClr val="6F42C1"/>
                </a:solidFill>
                <a:highlight>
                  <a:schemeClr val="lt1"/>
                </a:highlight>
                <a:latin typeface="Consolas"/>
                <a:ea typeface="Consolas"/>
                <a:cs typeface="Consolas"/>
                <a:sym typeface="Consolas"/>
              </a:rPr>
              <a:t>str</a:t>
            </a:r>
            <a:r>
              <a:rPr lang="en" sz="900">
                <a:solidFill>
                  <a:srgbClr val="24292E"/>
                </a:solidFill>
                <a:highlight>
                  <a:schemeClr val="lt1"/>
                </a:highlight>
                <a:latin typeface="Consolas"/>
                <a:ea typeface="Consolas"/>
                <a:cs typeface="Consolas"/>
                <a:sym typeface="Consolas"/>
              </a:rPr>
              <a:t>(trueOrFalse))</a:t>
            </a:r>
            <a:endParaRPr sz="900">
              <a:solidFill>
                <a:srgbClr val="24292E"/>
              </a:solidFill>
              <a:highlight>
                <a:schemeClr val="lt1"/>
              </a:highlight>
              <a:latin typeface="Consolas"/>
              <a:ea typeface="Consolas"/>
              <a:cs typeface="Consolas"/>
              <a:sym typeface="Consolas"/>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Next explain how the code does the following...</a:t>
            </a:r>
            <a:endParaRPr sz="1200">
              <a:solidFill>
                <a:srgbClr val="24292E"/>
              </a:solidFill>
              <a:highlight>
                <a:schemeClr val="lt1"/>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chemeClr val="lt1"/>
                </a:highlight>
              </a:rPr>
              <a:t>Takes input from the command line after printing a prompt to the terminal.</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The variable </a:t>
            </a:r>
            <a:r>
              <a:rPr lang="en" sz="1000">
                <a:solidFill>
                  <a:srgbClr val="24292E"/>
                </a:solidFill>
                <a:highlight>
                  <a:schemeClr val="lt1"/>
                </a:highlight>
                <a:latin typeface="Consolas"/>
                <a:ea typeface="Consolas"/>
                <a:cs typeface="Consolas"/>
                <a:sym typeface="Consolas"/>
              </a:rPr>
              <a:t>name</a:t>
            </a:r>
            <a:r>
              <a:rPr lang="en" sz="1200">
                <a:solidFill>
                  <a:srgbClr val="24292E"/>
                </a:solidFill>
                <a:highlight>
                  <a:schemeClr val="lt1"/>
                </a:highlight>
              </a:rPr>
              <a:t> will store the user's response to the prompt.</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Every response to an input is stored as a string regardless of the characters entered. As such, variables that are intended to be integers must be cast to be used in calculations.</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The </a:t>
            </a:r>
            <a:r>
              <a:rPr lang="en" sz="1000">
                <a:solidFill>
                  <a:srgbClr val="24292E"/>
                </a:solidFill>
                <a:highlight>
                  <a:schemeClr val="lt1"/>
                </a:highlight>
                <a:latin typeface="Consolas"/>
                <a:ea typeface="Consolas"/>
                <a:cs typeface="Consolas"/>
                <a:sym typeface="Consolas"/>
              </a:rPr>
              <a:t>bool()</a:t>
            </a:r>
            <a:r>
              <a:rPr lang="en" sz="1200">
                <a:solidFill>
                  <a:srgbClr val="24292E"/>
                </a:solidFill>
                <a:highlight>
                  <a:schemeClr val="lt1"/>
                </a:highlight>
              </a:rPr>
              <a:t> function always returns </a:t>
            </a:r>
            <a:r>
              <a:rPr lang="en" sz="1000">
                <a:solidFill>
                  <a:srgbClr val="24292E"/>
                </a:solidFill>
                <a:highlight>
                  <a:schemeClr val="lt1"/>
                </a:highlight>
                <a:latin typeface="Consolas"/>
                <a:ea typeface="Consolas"/>
                <a:cs typeface="Consolas"/>
                <a:sym typeface="Consolas"/>
              </a:rPr>
              <a:t>True</a:t>
            </a:r>
            <a:r>
              <a:rPr lang="en" sz="1200">
                <a:solidFill>
                  <a:srgbClr val="24292E"/>
                </a:solidFill>
                <a:highlight>
                  <a:schemeClr val="lt1"/>
                </a:highlight>
              </a:rPr>
              <a:t> if any text is inside of it (technically, any non-empty string will evaluate to True).</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Print statements can be concatenated with variables so long as they are also strings or are cast as strings.</a:t>
            </a:r>
            <a:endParaRPr b="1">
              <a:solidFill>
                <a:srgbClr val="FF0000"/>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71fbd5a0e0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71fbd5a0e0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721bdd6318_1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721bdd6318_1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 to the lesson plan and continue with the instructions for the remainder of the activity.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721bdd6318_1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721bdd6318_1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4.2</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733175e3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733175e3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4.2</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721bdd6318_1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721bdd6318_1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4.3</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Check LP or see below:</a:t>
            </a:r>
            <a:endParaRPr b="1">
              <a:solidFill>
                <a:schemeClr val="dk1"/>
              </a:solidFill>
            </a:endParaRPr>
          </a:p>
          <a:p>
            <a:pPr indent="0" lvl="0" marL="0" rtl="0" algn="l">
              <a:lnSpc>
                <a:spcPct val="115000"/>
              </a:lnSpc>
              <a:spcBef>
                <a:spcPts val="600"/>
              </a:spcBef>
              <a:spcAft>
                <a:spcPts val="0"/>
              </a:spcAft>
              <a:buNone/>
            </a:pPr>
            <a:r>
              <a:t/>
            </a:r>
            <a:endParaRPr b="1">
              <a:solidFill>
                <a:schemeClr val="dk1"/>
              </a:solidFill>
            </a:endParaRPr>
          </a:p>
          <a:p>
            <a:pPr indent="-304800" lvl="1" marL="914400" rtl="0" algn="l">
              <a:lnSpc>
                <a:spcPct val="115000"/>
              </a:lnSpc>
              <a:spcBef>
                <a:spcPts val="1200"/>
              </a:spcBef>
              <a:spcAft>
                <a:spcPts val="0"/>
              </a:spcAft>
              <a:buClr>
                <a:srgbClr val="24292E"/>
              </a:buClr>
              <a:buSzPts val="1200"/>
              <a:buChar char="○"/>
            </a:pPr>
            <a:r>
              <a:rPr lang="en" sz="1200">
                <a:solidFill>
                  <a:srgbClr val="24292E"/>
                </a:solidFill>
              </a:rPr>
              <a:t>Open up the code contained within </a:t>
            </a:r>
            <a:r>
              <a:rPr lang="en" sz="1200">
                <a:solidFill>
                  <a:srgbClr val="0366D6"/>
                </a:solidFill>
                <a:uFill>
                  <a:noFill/>
                </a:uFill>
                <a:hlinkClick r:id="rId2">
                  <a:extLst>
                    <a:ext uri="{A12FA001-AC4F-418D-AE19-62706E023703}">
                      <ahyp:hlinkClr val="tx"/>
                    </a:ext>
                  </a:extLst>
                </a:hlinkClick>
              </a:rPr>
              <a:t>06-Stu_DownToInput</a:t>
            </a:r>
            <a:r>
              <a:rPr lang="en" sz="1200">
                <a:solidFill>
                  <a:srgbClr val="24292E"/>
                </a:solidFill>
              </a:rPr>
              <a:t> and go over the solution file line by line with the class, answering whatever questions students may have.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Key points to cover in discussing this code:</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The variables </a:t>
            </a:r>
            <a:r>
              <a:rPr lang="en" sz="1000">
                <a:solidFill>
                  <a:srgbClr val="24292E"/>
                </a:solidFill>
                <a:latin typeface="Consolas"/>
                <a:ea typeface="Consolas"/>
                <a:cs typeface="Consolas"/>
                <a:sym typeface="Consolas"/>
              </a:rPr>
              <a:t>your_first_name</a:t>
            </a:r>
            <a:r>
              <a:rPr lang="en" sz="1200">
                <a:solidFill>
                  <a:srgbClr val="24292E"/>
                </a:solidFill>
              </a:rPr>
              <a:t> and </a:t>
            </a:r>
            <a:r>
              <a:rPr lang="en" sz="1000">
                <a:solidFill>
                  <a:srgbClr val="24292E"/>
                </a:solidFill>
                <a:latin typeface="Consolas"/>
                <a:ea typeface="Consolas"/>
                <a:cs typeface="Consolas"/>
                <a:sym typeface="Consolas"/>
              </a:rPr>
              <a:t>neighbor_first_name</a:t>
            </a:r>
            <a:r>
              <a:rPr lang="en" sz="1200">
                <a:solidFill>
                  <a:srgbClr val="24292E"/>
                </a:solidFill>
              </a:rPr>
              <a:t> are set using two inputs and, since they are strings, will not have to be cast later on.</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The </a:t>
            </a:r>
            <a:r>
              <a:rPr lang="en" sz="1000">
                <a:solidFill>
                  <a:srgbClr val="24292E"/>
                </a:solidFill>
                <a:latin typeface="Consolas"/>
                <a:ea typeface="Consolas"/>
                <a:cs typeface="Consolas"/>
                <a:sym typeface="Consolas"/>
              </a:rPr>
              <a:t>months_you_coded</a:t>
            </a:r>
            <a:r>
              <a:rPr lang="en" sz="1200">
                <a:solidFill>
                  <a:srgbClr val="24292E"/>
                </a:solidFill>
              </a:rPr>
              <a:t> and </a:t>
            </a:r>
            <a:r>
              <a:rPr lang="en" sz="1000">
                <a:solidFill>
                  <a:srgbClr val="24292E"/>
                </a:solidFill>
                <a:latin typeface="Consolas"/>
                <a:ea typeface="Consolas"/>
                <a:cs typeface="Consolas"/>
                <a:sym typeface="Consolas"/>
              </a:rPr>
              <a:t>months_neighbor_coded</a:t>
            </a:r>
            <a:r>
              <a:rPr lang="en" sz="1200">
                <a:solidFill>
                  <a:srgbClr val="24292E"/>
                </a:solidFill>
              </a:rPr>
              <a:t> are set using two more inputs but have to be added together. As such, they will need to be cast as integers later on.</a:t>
            </a:r>
            <a:endParaRPr sz="1200">
              <a:solidFill>
                <a:srgbClr val="24292E"/>
              </a:solidFill>
            </a:endParaRPr>
          </a:p>
          <a:p>
            <a:pPr indent="-304800" lvl="2" marL="1371600" rtl="0" algn="l">
              <a:lnSpc>
                <a:spcPct val="115000"/>
              </a:lnSpc>
              <a:spcBef>
                <a:spcPts val="0"/>
              </a:spcBef>
              <a:spcAft>
                <a:spcPts val="0"/>
              </a:spcAft>
              <a:buClr>
                <a:srgbClr val="24292E"/>
              </a:buClr>
              <a:buSzPts val="1200"/>
              <a:buChar char="■"/>
            </a:pPr>
            <a:r>
              <a:rPr lang="en" sz="1200">
                <a:solidFill>
                  <a:srgbClr val="24292E"/>
                </a:solidFill>
              </a:rPr>
              <a:t>After calculating the total number of months, this new integer variable will have to be cast as a string to be printed.</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721bdd6318_1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721bdd6318_1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5.1</a:t>
            </a:r>
            <a:endParaRPr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721bdd6318_1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721bdd6318_1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5.1</a:t>
            </a:r>
            <a:endParaRPr b="1">
              <a:solidFill>
                <a:schemeClr val="dk1"/>
              </a:solidFill>
            </a:endParaRPr>
          </a:p>
          <a:p>
            <a:pPr indent="0" lvl="0" marL="0" rtl="0" algn="l">
              <a:lnSpc>
                <a:spcPct val="115000"/>
              </a:lnSpc>
              <a:spcBef>
                <a:spcPts val="0"/>
              </a:spcBef>
              <a:spcAft>
                <a:spcPts val="0"/>
              </a:spcAft>
              <a:buNone/>
            </a:pPr>
            <a: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conditionals.py</a:t>
            </a:r>
            <a:r>
              <a:rPr lang="en" sz="1200">
                <a:solidFill>
                  <a:srgbClr val="24292E"/>
                </a:solidFill>
              </a:rPr>
              <a:t> in a text editor and run through the code with the class.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Students should be familiar with conditionals after their time with VBA, so explain to them that the logic in Python is nearly the same. The primary difference is the syntax and indentation.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Python uses </a:t>
            </a:r>
            <a:r>
              <a:rPr lang="en" sz="1000">
                <a:solidFill>
                  <a:srgbClr val="24292E"/>
                </a:solidFill>
                <a:latin typeface="Consolas"/>
                <a:ea typeface="Consolas"/>
                <a:cs typeface="Consolas"/>
                <a:sym typeface="Consolas"/>
              </a:rPr>
              <a:t>if</a:t>
            </a:r>
            <a:r>
              <a:rPr lang="en" sz="1200">
                <a:solidFill>
                  <a:srgbClr val="24292E"/>
                </a:solidFill>
              </a:rPr>
              <a:t>, </a:t>
            </a:r>
            <a:r>
              <a:rPr lang="en" sz="1000">
                <a:solidFill>
                  <a:srgbClr val="24292E"/>
                </a:solidFill>
                <a:latin typeface="Consolas"/>
                <a:ea typeface="Consolas"/>
                <a:cs typeface="Consolas"/>
                <a:sym typeface="Consolas"/>
              </a:rPr>
              <a:t>elif</a:t>
            </a:r>
            <a:r>
              <a:rPr lang="en" sz="1200">
                <a:solidFill>
                  <a:srgbClr val="24292E"/>
                </a:solidFill>
              </a:rPr>
              <a:t>, and </a:t>
            </a:r>
            <a:r>
              <a:rPr lang="en" sz="1000">
                <a:solidFill>
                  <a:srgbClr val="24292E"/>
                </a:solidFill>
                <a:latin typeface="Consolas"/>
                <a:ea typeface="Consolas"/>
                <a:cs typeface="Consolas"/>
                <a:sym typeface="Consolas"/>
              </a:rPr>
              <a:t>else</a:t>
            </a:r>
            <a:r>
              <a:rPr lang="en" sz="1200">
                <a:solidFill>
                  <a:srgbClr val="24292E"/>
                </a:solidFill>
              </a:rPr>
              <a:t> for creating conditionals (pay attention to the letter case and spelling!).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Conditional statements are concluded with a colon but all lines after the colon must be indented to be considered a part of that code block. This is because Python reads blocks of code based on indentation.</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733175e31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733175e3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rPr lang="en" sz="1200">
                <a:solidFill>
                  <a:srgbClr val="24292E"/>
                </a:solidFill>
                <a:highlight>
                  <a:srgbClr val="FFFFFF"/>
                </a:highlight>
              </a:rPr>
              <a:t>Show students how indentation in Python is </a:t>
            </a:r>
            <a:r>
              <a:rPr lang="en" sz="1200">
                <a:solidFill>
                  <a:srgbClr val="24292E"/>
                </a:solidFill>
                <a:highlight>
                  <a:srgbClr val="FFFFFF"/>
                </a:highlight>
              </a:rPr>
              <a:t>crucial</a:t>
            </a:r>
            <a:r>
              <a:rPr lang="en" sz="1200">
                <a:solidFill>
                  <a:srgbClr val="24292E"/>
                </a:solidFill>
                <a:highlight>
                  <a:srgbClr val="FFFFFF"/>
                </a:highlight>
              </a:rPr>
              <a:t>.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737272c4c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737272c4c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rPr lang="en" sz="1200">
                <a:solidFill>
                  <a:srgbClr val="24292E"/>
                </a:solidFill>
                <a:highlight>
                  <a:srgbClr val="FFFFFF"/>
                </a:highlight>
              </a:rPr>
              <a:t>Slide 36 continuation...</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721bdd6318_1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721bdd6318_1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721bdd6318_1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721bdd6318_1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5.2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Slack out the solution above and then ask the class if anyone would like to share their creations from the bonus section of the activity.</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Have students slack out their code and then explain how their conditional puzzles worked with the class.</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71fbd5a0e0_0_2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71fbd5a0e0_0_2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45720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733175e31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733175e31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5.2 </a:t>
            </a:r>
            <a:endParaRPr b="1">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721bdd6318_1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721bdd6318_1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5.3</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lang="en"/>
              <a:t>Check LP or see below:</a:t>
            </a:r>
            <a:endParaRPr/>
          </a:p>
          <a:p>
            <a:pPr indent="0" lvl="0" marL="0" rtl="0" algn="l">
              <a:spcBef>
                <a:spcPts val="0"/>
              </a:spcBef>
              <a:spcAft>
                <a:spcPts val="0"/>
              </a:spcAft>
              <a:buNone/>
            </a:pPr>
            <a:r>
              <a:t/>
            </a:r>
            <a:endParaRPr/>
          </a:p>
          <a:p>
            <a:pPr indent="0" lvl="0" marL="0" rtl="0" algn="l">
              <a:lnSpc>
                <a:spcPct val="115000"/>
              </a:lnSpc>
              <a:spcBef>
                <a:spcPts val="300"/>
              </a:spcBef>
              <a:spcAft>
                <a:spcPts val="0"/>
              </a:spcAft>
              <a:buNone/>
            </a:pPr>
            <a:r>
              <a:t/>
            </a:r>
            <a:endParaRPr/>
          </a:p>
          <a:p>
            <a:pPr indent="-304800" lvl="0" marL="457200" rtl="0" algn="l">
              <a:lnSpc>
                <a:spcPct val="115000"/>
              </a:lnSpc>
              <a:spcBef>
                <a:spcPts val="1200"/>
              </a:spcBef>
              <a:spcAft>
                <a:spcPts val="0"/>
              </a:spcAft>
              <a:buSzPts val="1200"/>
              <a:buChar char="●"/>
            </a:pPr>
            <a:r>
              <a:rPr lang="en" sz="1200">
                <a:solidFill>
                  <a:srgbClr val="24292E"/>
                </a:solidFill>
              </a:rPr>
              <a:t>Open up the code contained within </a:t>
            </a:r>
            <a:r>
              <a:rPr lang="en" sz="1200">
                <a:solidFill>
                  <a:srgbClr val="0366D6"/>
                </a:solidFill>
                <a:uFill>
                  <a:noFill/>
                </a:uFill>
                <a:hlinkClick r:id="rId2">
                  <a:extLst>
                    <a:ext uri="{A12FA001-AC4F-418D-AE19-62706E023703}">
                      <ahyp:hlinkClr val="tx"/>
                    </a:ext>
                  </a:extLst>
                </a:hlinkClick>
              </a:rPr>
              <a:t>08-Stu_conditionalConundrum</a:t>
            </a:r>
            <a:r>
              <a:rPr lang="en" sz="1200">
                <a:solidFill>
                  <a:srgbClr val="24292E"/>
                </a:solidFill>
              </a:rPr>
              <a:t> and go over the solution file line by line with the class, answering whatever questions students may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Key points to cover during this discussion:</a:t>
            </a:r>
            <a:endParaRPr sz="1200">
              <a:solidFill>
                <a:srgbClr val="24292E"/>
              </a:solidFill>
            </a:endParaRPr>
          </a:p>
          <a:p>
            <a:pPr indent="-298450" lvl="1" marL="914400" rtl="0" algn="l">
              <a:lnSpc>
                <a:spcPct val="115000"/>
              </a:lnSpc>
              <a:spcBef>
                <a:spcPts val="0"/>
              </a:spcBef>
              <a:spcAft>
                <a:spcPts val="0"/>
              </a:spcAft>
              <a:buClr>
                <a:srgbClr val="24292E"/>
              </a:buClr>
              <a:buSzPts val="1100"/>
              <a:buChar char="○"/>
            </a:pPr>
            <a:r>
              <a:rPr lang="en" sz="1200">
                <a:solidFill>
                  <a:srgbClr val="24292E"/>
                </a:solidFill>
              </a:rPr>
              <a:t>The </a:t>
            </a:r>
            <a:r>
              <a:rPr lang="en" sz="1000">
                <a:solidFill>
                  <a:srgbClr val="24292E"/>
                </a:solidFill>
                <a:latin typeface="Consolas"/>
                <a:ea typeface="Consolas"/>
                <a:cs typeface="Consolas"/>
                <a:sym typeface="Consolas"/>
              </a:rPr>
              <a:t>if</a:t>
            </a:r>
            <a:r>
              <a:rPr lang="en" sz="1200">
                <a:solidFill>
                  <a:srgbClr val="24292E"/>
                </a:solidFill>
              </a:rPr>
              <a:t> statement for the first code chunk checks whether </a:t>
            </a:r>
            <a:r>
              <a:rPr lang="en" sz="1000">
                <a:solidFill>
                  <a:srgbClr val="24292E"/>
                </a:solidFill>
                <a:latin typeface="Consolas"/>
                <a:ea typeface="Consolas"/>
                <a:cs typeface="Consolas"/>
                <a:sym typeface="Consolas"/>
              </a:rPr>
              <a:t>10 &gt; 10</a:t>
            </a:r>
            <a:r>
              <a:rPr lang="en" sz="1200">
                <a:solidFill>
                  <a:srgbClr val="24292E"/>
                </a:solidFill>
              </a:rPr>
              <a:t>, which is false. As such the code will return "ooo needs some work".</a:t>
            </a:r>
            <a:endParaRPr sz="1200">
              <a:solidFill>
                <a:srgbClr val="24292E"/>
              </a:solidFill>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length of "Dog" is 3 and </a:t>
            </a:r>
            <a:r>
              <a:rPr lang="en" sz="1000">
                <a:solidFill>
                  <a:srgbClr val="24292E"/>
                </a:solidFill>
                <a:highlight>
                  <a:srgbClr val="FFFFFF"/>
                </a:highlight>
                <a:latin typeface="Consolas"/>
                <a:ea typeface="Consolas"/>
                <a:cs typeface="Consolas"/>
                <a:sym typeface="Consolas"/>
              </a:rPr>
              <a:t>x</a:t>
            </a:r>
            <a:r>
              <a:rPr lang="en" sz="1200">
                <a:solidFill>
                  <a:srgbClr val="24292E"/>
                </a:solidFill>
                <a:highlight>
                  <a:srgbClr val="FFFFFF"/>
                </a:highlight>
              </a:rPr>
              <a:t> is 5, thus making the statement for the second chunk of code true and returning "Question 2 works!"</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addition of the </a:t>
            </a:r>
            <a:r>
              <a:rPr lang="en" sz="1000">
                <a:solidFill>
                  <a:srgbClr val="24292E"/>
                </a:solidFill>
                <a:highlight>
                  <a:srgbClr val="FFFFFF"/>
                </a:highlight>
                <a:latin typeface="Consolas"/>
                <a:ea typeface="Consolas"/>
                <a:cs typeface="Consolas"/>
                <a:sym typeface="Consolas"/>
              </a:rPr>
              <a:t>and</a:t>
            </a:r>
            <a:r>
              <a:rPr lang="en" sz="1200">
                <a:solidFill>
                  <a:srgbClr val="24292E"/>
                </a:solidFill>
                <a:highlight>
                  <a:srgbClr val="FFFFFF"/>
                </a:highlight>
              </a:rPr>
              <a:t> statement to the third chunk of code means both logic tests need return </a:t>
            </a:r>
            <a:r>
              <a:rPr lang="en" sz="1000">
                <a:solidFill>
                  <a:srgbClr val="24292E"/>
                </a:solidFill>
                <a:highlight>
                  <a:srgbClr val="FFFFFF"/>
                </a:highlight>
                <a:latin typeface="Consolas"/>
                <a:ea typeface="Consolas"/>
                <a:cs typeface="Consolas"/>
                <a:sym typeface="Consolas"/>
              </a:rPr>
              <a:t>True</a:t>
            </a:r>
            <a:r>
              <a:rPr lang="en" sz="1200">
                <a:solidFill>
                  <a:srgbClr val="24292E"/>
                </a:solidFill>
                <a:highlight>
                  <a:srgbClr val="FFFFFF"/>
                </a:highlight>
              </a:rPr>
              <a:t> to run. Thankfully both do and thus "GOT QUESTION 3!" is printed.</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Conditionals work by going form the top down. The logic tests in chunk four do not return as </a:t>
            </a:r>
            <a:r>
              <a:rPr lang="en" sz="1000">
                <a:solidFill>
                  <a:srgbClr val="24292E"/>
                </a:solidFill>
                <a:highlight>
                  <a:srgbClr val="FFFFFF"/>
                </a:highlight>
                <a:latin typeface="Consolas"/>
                <a:ea typeface="Consolas"/>
                <a:cs typeface="Consolas"/>
                <a:sym typeface="Consolas"/>
              </a:rPr>
              <a:t>True</a:t>
            </a:r>
            <a:r>
              <a:rPr lang="en" sz="1200">
                <a:solidFill>
                  <a:srgbClr val="24292E"/>
                </a:solidFill>
                <a:highlight>
                  <a:srgbClr val="FFFFFF"/>
                </a:highlight>
              </a:rPr>
              <a:t> until the third conditional and, as such, "Dan is in group three" is printed.</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Within chunk five, one of the conditions are met in the third conditional, but it's not until getting into the </a:t>
            </a:r>
            <a:r>
              <a:rPr lang="en" sz="1000">
                <a:solidFill>
                  <a:srgbClr val="24292E"/>
                </a:solidFill>
                <a:highlight>
                  <a:srgbClr val="FFFFFF"/>
                </a:highlight>
                <a:latin typeface="Consolas"/>
                <a:ea typeface="Consolas"/>
                <a:cs typeface="Consolas"/>
                <a:sym typeface="Consolas"/>
              </a:rPr>
              <a:t>or</a:t>
            </a:r>
            <a:r>
              <a:rPr lang="en" sz="1200">
                <a:solidFill>
                  <a:srgbClr val="24292E"/>
                </a:solidFill>
                <a:highlight>
                  <a:srgbClr val="FFFFFF"/>
                </a:highlight>
              </a:rPr>
              <a:t> statement of the fourth conditional that the logic test finally returns as </a:t>
            </a:r>
            <a:r>
              <a:rPr lang="en" sz="1000">
                <a:solidFill>
                  <a:srgbClr val="24292E"/>
                </a:solidFill>
                <a:highlight>
                  <a:srgbClr val="FFFFFF"/>
                </a:highlight>
                <a:latin typeface="Consolas"/>
                <a:ea typeface="Consolas"/>
                <a:cs typeface="Consolas"/>
                <a:sym typeface="Consolas"/>
              </a:rPr>
              <a:t>True</a:t>
            </a:r>
            <a:r>
              <a:rPr lang="en" sz="1200">
                <a:solidFill>
                  <a:srgbClr val="24292E"/>
                </a:solidFill>
                <a:highlight>
                  <a:srgbClr val="FFFFFF"/>
                </a:highlight>
              </a:rPr>
              <a:t>.</a:t>
            </a:r>
            <a:endParaRPr sz="1200">
              <a:solidFill>
                <a:srgbClr val="24292E"/>
              </a:solidFill>
              <a:highlight>
                <a:srgbClr val="FFFFFF"/>
              </a:highlight>
            </a:endParaRPr>
          </a:p>
          <a:p>
            <a:pPr indent="-304800" lvl="1" marL="13716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Slack out the solution above and then ask the class if anyone would like to share their creations from the bonus section of the activity.</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Have students slack out their code and then explain how their conditional puzzles worked with the class.</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length of "Dog" is 3 and </a:t>
            </a:r>
            <a:r>
              <a:rPr lang="en" sz="1000">
                <a:solidFill>
                  <a:srgbClr val="24292E"/>
                </a:solidFill>
                <a:highlight>
                  <a:srgbClr val="FFFFFF"/>
                </a:highlight>
                <a:latin typeface="Consolas"/>
                <a:ea typeface="Consolas"/>
                <a:cs typeface="Consolas"/>
                <a:sym typeface="Consolas"/>
              </a:rPr>
              <a:t>x</a:t>
            </a:r>
            <a:r>
              <a:rPr lang="en" sz="1200">
                <a:solidFill>
                  <a:srgbClr val="24292E"/>
                </a:solidFill>
                <a:highlight>
                  <a:srgbClr val="FFFFFF"/>
                </a:highlight>
              </a:rPr>
              <a:t> is 5, thus making the statement for the second chunk of code true and returning "Question 2 works!"</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addition of the </a:t>
            </a:r>
            <a:r>
              <a:rPr lang="en" sz="1000">
                <a:solidFill>
                  <a:srgbClr val="24292E"/>
                </a:solidFill>
                <a:highlight>
                  <a:srgbClr val="FFFFFF"/>
                </a:highlight>
                <a:latin typeface="Consolas"/>
                <a:ea typeface="Consolas"/>
                <a:cs typeface="Consolas"/>
                <a:sym typeface="Consolas"/>
              </a:rPr>
              <a:t>and</a:t>
            </a:r>
            <a:r>
              <a:rPr lang="en" sz="1200">
                <a:solidFill>
                  <a:srgbClr val="24292E"/>
                </a:solidFill>
                <a:highlight>
                  <a:srgbClr val="FFFFFF"/>
                </a:highlight>
              </a:rPr>
              <a:t> statement to the third chunk of code means both logic tests need return </a:t>
            </a:r>
            <a:r>
              <a:rPr lang="en" sz="1000">
                <a:solidFill>
                  <a:srgbClr val="24292E"/>
                </a:solidFill>
                <a:highlight>
                  <a:srgbClr val="FFFFFF"/>
                </a:highlight>
                <a:latin typeface="Consolas"/>
                <a:ea typeface="Consolas"/>
                <a:cs typeface="Consolas"/>
                <a:sym typeface="Consolas"/>
              </a:rPr>
              <a:t>True</a:t>
            </a:r>
            <a:r>
              <a:rPr lang="en" sz="1200">
                <a:solidFill>
                  <a:srgbClr val="24292E"/>
                </a:solidFill>
                <a:highlight>
                  <a:srgbClr val="FFFFFF"/>
                </a:highlight>
              </a:rPr>
              <a:t> to run. Thankfully both do and thus "GOT QUESTION 3!" is printed.</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Conditionals work by going form the top down. The logic tests in chunk four do not return as </a:t>
            </a:r>
            <a:r>
              <a:rPr lang="en" sz="1000">
                <a:solidFill>
                  <a:srgbClr val="24292E"/>
                </a:solidFill>
                <a:highlight>
                  <a:srgbClr val="FFFFFF"/>
                </a:highlight>
                <a:latin typeface="Consolas"/>
                <a:ea typeface="Consolas"/>
                <a:cs typeface="Consolas"/>
                <a:sym typeface="Consolas"/>
              </a:rPr>
              <a:t>True</a:t>
            </a:r>
            <a:r>
              <a:rPr lang="en" sz="1200">
                <a:solidFill>
                  <a:srgbClr val="24292E"/>
                </a:solidFill>
                <a:highlight>
                  <a:srgbClr val="FFFFFF"/>
                </a:highlight>
              </a:rPr>
              <a:t> until the third conditional and, as such, "Dan is in group three" is printed.</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Within chunk five, one of the conditions are met in the third conditional, but it's not until getting into the </a:t>
            </a:r>
            <a:r>
              <a:rPr lang="en" sz="1000">
                <a:solidFill>
                  <a:srgbClr val="24292E"/>
                </a:solidFill>
                <a:highlight>
                  <a:srgbClr val="FFFFFF"/>
                </a:highlight>
                <a:latin typeface="Consolas"/>
                <a:ea typeface="Consolas"/>
                <a:cs typeface="Consolas"/>
                <a:sym typeface="Consolas"/>
              </a:rPr>
              <a:t>or</a:t>
            </a:r>
            <a:r>
              <a:rPr lang="en" sz="1200">
                <a:solidFill>
                  <a:srgbClr val="24292E"/>
                </a:solidFill>
                <a:highlight>
                  <a:srgbClr val="FFFFFF"/>
                </a:highlight>
              </a:rPr>
              <a:t> statement of the fourth conditional that the logic test finally returns as </a:t>
            </a:r>
            <a:r>
              <a:rPr lang="en" sz="1000">
                <a:solidFill>
                  <a:srgbClr val="24292E"/>
                </a:solidFill>
                <a:highlight>
                  <a:srgbClr val="FFFFFF"/>
                </a:highlight>
                <a:latin typeface="Consolas"/>
                <a:ea typeface="Consolas"/>
                <a:cs typeface="Consolas"/>
                <a:sym typeface="Consolas"/>
              </a:rPr>
              <a:t>True</a:t>
            </a:r>
            <a:r>
              <a:rPr lang="en" sz="1200">
                <a:solidFill>
                  <a:srgbClr val="24292E"/>
                </a:solidFill>
                <a:highlight>
                  <a:srgbClr val="FFFFFF"/>
                </a:highlight>
              </a:rPr>
              <a:t>.</a:t>
            </a:r>
            <a:endParaRPr sz="1200">
              <a:solidFill>
                <a:srgbClr val="24292E"/>
              </a:solidFill>
              <a:highlight>
                <a:srgbClr val="FFFFFF"/>
              </a:highlight>
            </a:endParaRPr>
          </a:p>
          <a:p>
            <a:pPr indent="0" lvl="0" marL="0" rtl="0" algn="l">
              <a:lnSpc>
                <a:spcPct val="115000"/>
              </a:lnSpc>
              <a:spcBef>
                <a:spcPts val="2400"/>
              </a:spcBef>
              <a:spcAft>
                <a:spcPts val="0"/>
              </a:spcAft>
              <a:buNone/>
            </a:pPr>
            <a:r>
              <a:rPr b="1" lang="en">
                <a:solidFill>
                  <a:schemeClr val="dk1"/>
                </a:solidFill>
              </a:rPr>
              <a:t> </a:t>
            </a:r>
            <a:endParaRPr b="1">
              <a:solidFill>
                <a:schemeClr val="dk1"/>
              </a:solidFill>
            </a:endParaRPr>
          </a:p>
          <a:p>
            <a:pPr indent="-304800" lvl="1" marL="914400" rtl="0" algn="l">
              <a:lnSpc>
                <a:spcPct val="115000"/>
              </a:lnSpc>
              <a:spcBef>
                <a:spcPts val="2400"/>
              </a:spcBef>
              <a:spcAft>
                <a:spcPts val="0"/>
              </a:spcAft>
              <a:buClr>
                <a:srgbClr val="24292E"/>
              </a:buClr>
              <a:buSzPts val="1200"/>
              <a:buChar char="○"/>
            </a:pPr>
            <a:r>
              <a:t/>
            </a:r>
            <a:endParaRPr sz="1200">
              <a:solidFill>
                <a:srgbClr val="24292E"/>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721bdd6318_1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721bdd6318_1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304800" lvl="1" marL="13716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Slack out the solution above and then ask the class if anyone would like to share their creations from the bonus section of the activity.</a:t>
            </a:r>
            <a:endParaRPr sz="1200">
              <a:solidFill>
                <a:srgbClr val="24292E"/>
              </a:solidFill>
              <a:highlight>
                <a:srgbClr val="FFFFFF"/>
              </a:highlight>
            </a:endParaRPr>
          </a:p>
          <a:p>
            <a:pPr indent="-304800" lvl="2" marL="18288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Have students slack out their code and then explain how their conditional puzzles worked with the class.</a:t>
            </a:r>
            <a:endParaRPr sz="1200">
              <a:solidFill>
                <a:srgbClr val="24292E"/>
              </a:solidFill>
              <a:highlight>
                <a:srgbClr val="FFFFFF"/>
              </a:highlight>
            </a:endParaRPr>
          </a:p>
          <a:p>
            <a:pPr indent="0" lvl="0" marL="0" rtl="0" algn="l">
              <a:spcBef>
                <a:spcPts val="240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721bdd6318_1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721bdd6318_1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721bdd6318_12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721bdd6318_12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6.1</a:t>
            </a:r>
            <a:endParaRPr b="1"/>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721bdd6318_12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721bdd6318_12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6.1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Welcome students back from break and let them know that the next data type they will be uncovering are lists.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Lists are the Python equivalent of arrays in VBA, functioning in much the same way by holding multiple pieces of data within one variable.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Lists can hold multiple types of data inside of them as well. This means that strings, integers, and boolean values can be stored within a single list.</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722b72ae7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722b72ae7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chemeClr val="dk1"/>
              </a:solidFill>
            </a:endParaRPr>
          </a:p>
          <a:p>
            <a:pPr indent="0" lvl="0" marL="0" rtl="0" algn="l">
              <a:spcBef>
                <a:spcPts val="0"/>
              </a:spcBef>
              <a:spcAft>
                <a:spcPts val="0"/>
              </a:spcAft>
              <a:buNone/>
            </a:pPr>
            <a:r>
              <a:t/>
            </a:r>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lists.py</a:t>
            </a:r>
            <a:r>
              <a:rPr lang="en" sz="1200">
                <a:solidFill>
                  <a:srgbClr val="24292E"/>
                </a:solidFill>
              </a:rPr>
              <a:t> and explain how a list called </a:t>
            </a:r>
            <a:r>
              <a:rPr lang="en" sz="1000">
                <a:solidFill>
                  <a:srgbClr val="24292E"/>
                </a:solidFill>
                <a:latin typeface="Consolas"/>
                <a:ea typeface="Consolas"/>
                <a:cs typeface="Consolas"/>
                <a:sym typeface="Consolas"/>
              </a:rPr>
              <a:t>myList</a:t>
            </a:r>
            <a:r>
              <a:rPr lang="en" sz="1200">
                <a:solidFill>
                  <a:srgbClr val="24292E"/>
                </a:solidFill>
              </a:rPr>
              <a:t> was created that contains a mix of data types.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t>
            </a:r>
            <a:r>
              <a:rPr lang="en" sz="1000">
                <a:solidFill>
                  <a:srgbClr val="24292E"/>
                </a:solidFill>
                <a:latin typeface="Consolas"/>
                <a:ea typeface="Consolas"/>
                <a:cs typeface="Consolas"/>
                <a:sym typeface="Consolas"/>
              </a:rPr>
              <a:t>append</a:t>
            </a:r>
            <a:r>
              <a:rPr lang="en" sz="1200">
                <a:solidFill>
                  <a:srgbClr val="24292E"/>
                </a:solidFill>
              </a:rPr>
              <a:t> method can add elements on to the end of a list.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t>
            </a:r>
            <a:r>
              <a:rPr lang="en" sz="1000">
                <a:solidFill>
                  <a:srgbClr val="24292E"/>
                </a:solidFill>
                <a:latin typeface="Consolas"/>
                <a:ea typeface="Consolas"/>
                <a:cs typeface="Consolas"/>
                <a:sym typeface="Consolas"/>
              </a:rPr>
              <a:t>index</a:t>
            </a:r>
            <a:r>
              <a:rPr lang="en" sz="1200">
                <a:solidFill>
                  <a:srgbClr val="24292E"/>
                </a:solidFill>
              </a:rPr>
              <a:t> method returns the numeric location of a given value within a list.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t>
            </a:r>
            <a:r>
              <a:rPr lang="en" sz="1000">
                <a:solidFill>
                  <a:srgbClr val="24292E"/>
                </a:solidFill>
                <a:latin typeface="Consolas"/>
                <a:ea typeface="Consolas"/>
                <a:cs typeface="Consolas"/>
                <a:sym typeface="Consolas"/>
              </a:rPr>
              <a:t>len</a:t>
            </a:r>
            <a:r>
              <a:rPr lang="en" sz="1200">
                <a:solidFill>
                  <a:srgbClr val="24292E"/>
                </a:solidFill>
              </a:rPr>
              <a:t> function returns the length of a list.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t>
            </a:r>
            <a:r>
              <a:rPr lang="en" sz="1000">
                <a:solidFill>
                  <a:srgbClr val="24292E"/>
                </a:solidFill>
                <a:latin typeface="Consolas"/>
                <a:ea typeface="Consolas"/>
                <a:cs typeface="Consolas"/>
                <a:sym typeface="Consolas"/>
              </a:rPr>
              <a:t>remove</a:t>
            </a:r>
            <a:r>
              <a:rPr lang="en" sz="1200">
                <a:solidFill>
                  <a:srgbClr val="24292E"/>
                </a:solidFill>
              </a:rPr>
              <a:t> method deletes a given value from a list.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t>
            </a:r>
            <a:r>
              <a:rPr lang="en" sz="1000">
                <a:solidFill>
                  <a:srgbClr val="24292E"/>
                </a:solidFill>
                <a:latin typeface="Consolas"/>
                <a:ea typeface="Consolas"/>
                <a:cs typeface="Consolas"/>
                <a:sym typeface="Consolas"/>
              </a:rPr>
              <a:t>pop</a:t>
            </a:r>
            <a:r>
              <a:rPr lang="en" sz="1200">
                <a:solidFill>
                  <a:srgbClr val="24292E"/>
                </a:solidFill>
              </a:rPr>
              <a:t> method can be used to remove a value by index.</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Remind students that indexing in lists starts at </a:t>
            </a:r>
            <a:r>
              <a:rPr lang="en" sz="1000">
                <a:solidFill>
                  <a:srgbClr val="24292E"/>
                </a:solidFill>
                <a:latin typeface="Consolas"/>
                <a:ea typeface="Consolas"/>
                <a:cs typeface="Consolas"/>
                <a:sym typeface="Consolas"/>
              </a:rPr>
              <a:t>0</a:t>
            </a:r>
            <a:r>
              <a:rPr lang="en" sz="1200">
                <a:solidFill>
                  <a:srgbClr val="24292E"/>
                </a:solidFill>
              </a:rPr>
              <a:t>.</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722b72ae7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722b72ae7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6.1</a:t>
            </a:r>
            <a:endParaRPr b="1">
              <a:solidFill>
                <a:schemeClr val="dk1"/>
              </a:solidFill>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Python also has a data type called "tuples" that are functionally similar to lists in what they can store but are immutable.</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While lists in Python can be modified after their creation, tuples can never be modified after their declaration.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Tuples tend to be more efficient to navigate through than lists and also protect the data stored within from being changed.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For more info on tuples, have your students check this </a:t>
            </a:r>
            <a:r>
              <a:rPr lang="en" sz="1200">
                <a:solidFill>
                  <a:srgbClr val="0366D6"/>
                </a:solidFill>
                <a:highlight>
                  <a:srgbClr val="FFFFFF"/>
                </a:highlight>
                <a:uFill>
                  <a:noFill/>
                </a:uFill>
                <a:hlinkClick r:id="rId2">
                  <a:extLst>
                    <a:ext uri="{A12FA001-AC4F-418D-AE19-62706E023703}">
                      <ahyp:hlinkClr val="tx"/>
                    </a:ext>
                  </a:extLst>
                </a:hlinkClick>
              </a:rPr>
              <a:t>quora question</a:t>
            </a:r>
            <a:r>
              <a:rPr lang="en" sz="1200">
                <a:solidFill>
                  <a:srgbClr val="24292E"/>
                </a:solidFill>
                <a:highlight>
                  <a:srgbClr val="FFFFFF"/>
                </a:highlight>
              </a:rPr>
              <a:t> out.</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722b72ae7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722b72ae7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 to the lesson plan and continue with the instructions for the remainder of the activity.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723472cf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723472cf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6.2</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71fdb1af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71fdb1af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73796b849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73796b849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6.2</a:t>
            </a:r>
            <a:endParaRPr b="1">
              <a:solidFill>
                <a:schemeClr val="dk1"/>
              </a:solidFill>
            </a:endParaRPr>
          </a:p>
          <a:p>
            <a:pPr indent="0" lvl="0" marL="457200" rtl="0" algn="l">
              <a:lnSpc>
                <a:spcPct val="115000"/>
              </a:lnSpc>
              <a:spcBef>
                <a:spcPts val="0"/>
              </a:spcBef>
              <a:spcAft>
                <a:spcPts val="0"/>
              </a:spcAft>
              <a:buNone/>
            </a:pPr>
            <a:r>
              <a:t/>
            </a:r>
            <a:endParaRPr sz="1200">
              <a:solidFill>
                <a:srgbClr val="24292E"/>
              </a:solidFill>
            </a:endParaRPr>
          </a:p>
          <a:p>
            <a:pPr indent="-298450" lvl="0" marL="457200" rtl="0" algn="l">
              <a:spcBef>
                <a:spcPts val="1200"/>
              </a:spcBef>
              <a:spcAft>
                <a:spcPts val="0"/>
              </a:spcAft>
              <a:buClr>
                <a:schemeClr val="dk1"/>
              </a:buClr>
              <a:buSzPts val="1100"/>
              <a:buChar char="●"/>
            </a:pPr>
            <a:r>
              <a:rPr lang="en">
                <a:solidFill>
                  <a:schemeClr val="dk1"/>
                </a:solidFill>
              </a:rPr>
              <a:t>Trigger student’s instinct to ‘troubleshoot’ on their own.</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Instead of giving the students the answer, hint that the results are easily found using google. If you notice any struggle you can hint stackoverflow. The optimal link for random is </a:t>
            </a:r>
            <a:r>
              <a:rPr lang="en" sz="1200" u="sng">
                <a:solidFill>
                  <a:schemeClr val="accent5"/>
                </a:solidFill>
                <a:highlight>
                  <a:schemeClr val="lt1"/>
                </a:highlight>
                <a:latin typeface="Roboto"/>
                <a:ea typeface="Roboto"/>
                <a:cs typeface="Roboto"/>
                <a:sym typeface="Roboto"/>
                <a:hlinkClick r:id="rId2">
                  <a:extLst>
                    <a:ext uri="{A12FA001-AC4F-418D-AE19-62706E023703}">
                      <ahyp:hlinkClr val="tx"/>
                    </a:ext>
                  </a:extLst>
                </a:hlinkClick>
              </a:rPr>
              <a:t>https://stackoverflow.com/questions/306400/how-to-randomly-select-an-item-from-a-list</a:t>
            </a:r>
            <a:r>
              <a:rPr lang="en" sz="1200">
                <a:solidFill>
                  <a:schemeClr val="dk1"/>
                </a:solidFill>
                <a:highlight>
                  <a:schemeClr val="lt1"/>
                </a:highlight>
                <a:latin typeface="Roboto"/>
                <a:ea typeface="Roboto"/>
                <a:cs typeface="Roboto"/>
                <a:sym typeface="Roboto"/>
              </a:rPr>
              <a:t>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3">
                  <a:extLst>
                    <a:ext uri="{A12FA001-AC4F-418D-AE19-62706E023703}">
                      <ahyp:hlinkClr val="tx"/>
                    </a:ext>
                  </a:extLst>
                </a:hlinkClick>
              </a:rPr>
              <a:t>RPS_Unsolved.py</a:t>
            </a:r>
            <a:r>
              <a:rPr lang="en" sz="1200">
                <a:solidFill>
                  <a:srgbClr val="24292E"/>
                </a:solidFill>
              </a:rPr>
              <a:t> within a text editor and tell students that this will be their starter code.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how the code imports a module called </a:t>
            </a:r>
            <a:r>
              <a:rPr lang="en" sz="1000">
                <a:solidFill>
                  <a:srgbClr val="24292E"/>
                </a:solidFill>
                <a:latin typeface="Consolas"/>
                <a:ea typeface="Consolas"/>
                <a:cs typeface="Consolas"/>
                <a:sym typeface="Consolas"/>
              </a:rPr>
              <a:t>random</a:t>
            </a:r>
            <a:r>
              <a:rPr lang="en" sz="1200">
                <a:solidFill>
                  <a:srgbClr val="24292E"/>
                </a:solidFill>
              </a:rPr>
              <a:t> that will allow the computer make a choice randomly from a list of actions.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Mention to the class how they will be diving far more deeply into modules during the next class.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Direct them towards the </a:t>
            </a:r>
            <a:r>
              <a:rPr lang="en" sz="1200">
                <a:solidFill>
                  <a:srgbClr val="0366D6"/>
                </a:solidFill>
                <a:uFill>
                  <a:noFill/>
                </a:uFill>
                <a:hlinkClick r:id="rId4">
                  <a:extLst>
                    <a:ext uri="{A12FA001-AC4F-418D-AE19-62706E023703}">
                      <ahyp:hlinkClr val="tx"/>
                    </a:ext>
                  </a:extLst>
                </a:hlinkClick>
              </a:rPr>
              <a:t>documentation</a:t>
            </a:r>
            <a:r>
              <a:rPr lang="en" sz="1200">
                <a:solidFill>
                  <a:srgbClr val="24292E"/>
                </a:solidFill>
              </a:rPr>
              <a:t> for the </a:t>
            </a:r>
            <a:r>
              <a:rPr lang="en" sz="1000">
                <a:solidFill>
                  <a:srgbClr val="24292E"/>
                </a:solidFill>
                <a:latin typeface="Consolas"/>
                <a:ea typeface="Consolas"/>
                <a:cs typeface="Consolas"/>
                <a:sym typeface="Consolas"/>
              </a:rPr>
              <a:t>random</a:t>
            </a:r>
            <a:r>
              <a:rPr lang="en" sz="1200">
                <a:solidFill>
                  <a:srgbClr val="24292E"/>
                </a:solidFill>
              </a:rPr>
              <a:t> module and explain how, by importing the random library, they will now have access to all these functions within their code.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723472cfe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723472cfe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6.3</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Check LP or see below:</a:t>
            </a:r>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the code contained within </a:t>
            </a:r>
            <a:r>
              <a:rPr lang="en" sz="1200">
                <a:solidFill>
                  <a:srgbClr val="0366D6"/>
                </a:solidFill>
                <a:uFill>
                  <a:noFill/>
                </a:uFill>
                <a:hlinkClick r:id="rId2">
                  <a:extLst>
                    <a:ext uri="{A12FA001-AC4F-418D-AE19-62706E023703}">
                      <ahyp:hlinkClr val="tx"/>
                    </a:ext>
                  </a:extLst>
                </a:hlinkClick>
              </a:rPr>
              <a:t>RPS_Solved.py</a:t>
            </a:r>
            <a:r>
              <a:rPr lang="en" sz="1200">
                <a:solidFill>
                  <a:srgbClr val="24292E"/>
                </a:solidFill>
              </a:rPr>
              <a:t> and go over the solution file line by line with the class, answering whatever questions students may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Key points to cover when discussing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the starter code, </a:t>
            </a:r>
            <a:r>
              <a:rPr lang="en" sz="1000">
                <a:solidFill>
                  <a:srgbClr val="24292E"/>
                </a:solidFill>
                <a:latin typeface="Consolas"/>
                <a:ea typeface="Consolas"/>
                <a:cs typeface="Consolas"/>
                <a:sym typeface="Consolas"/>
              </a:rPr>
              <a:t>random.choice</a:t>
            </a:r>
            <a:r>
              <a:rPr lang="en" sz="1200">
                <a:solidFill>
                  <a:srgbClr val="24292E"/>
                </a:solidFill>
              </a:rPr>
              <a:t> will pick a random choice within the </a:t>
            </a:r>
            <a:r>
              <a:rPr lang="en" sz="1000">
                <a:solidFill>
                  <a:srgbClr val="24292E"/>
                </a:solidFill>
                <a:latin typeface="Consolas"/>
                <a:ea typeface="Consolas"/>
                <a:cs typeface="Consolas"/>
                <a:sym typeface="Consolas"/>
              </a:rPr>
              <a:t>options</a:t>
            </a:r>
            <a:r>
              <a:rPr lang="en" sz="1200">
                <a:solidFill>
                  <a:srgbClr val="24292E"/>
                </a:solidFill>
              </a:rPr>
              <a:t> list for the computer and store its pick within a variable called </a:t>
            </a:r>
            <a:r>
              <a:rPr lang="en" sz="1000">
                <a:solidFill>
                  <a:srgbClr val="24292E"/>
                </a:solidFill>
                <a:latin typeface="Consolas"/>
                <a:ea typeface="Consolas"/>
                <a:cs typeface="Consolas"/>
                <a:sym typeface="Consolas"/>
              </a:rPr>
              <a:t>computer_choice</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application prompts the user for their option and stores it within a variable called </a:t>
            </a:r>
            <a:r>
              <a:rPr lang="en" sz="1000">
                <a:solidFill>
                  <a:srgbClr val="24292E"/>
                </a:solidFill>
                <a:latin typeface="Consolas"/>
                <a:ea typeface="Consolas"/>
                <a:cs typeface="Consolas"/>
                <a:sym typeface="Consolas"/>
              </a:rPr>
              <a:t>user_choice</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Knowing that rock beats scissors, scissors beats paper, and paper beats rock the code can be organized into a series of conditional statements to compare the user's choice to the computer's choice.</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723472cfe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723472cfe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7.1</a:t>
            </a:r>
            <a:endParaRPr b="1"/>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737272c4c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737272c4c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7.1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The next topic, loops, was also covered during VBA but students may still struggle with grasping the syntax in Python, so make sure to field questions as you proceed through the activity.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11-Ins_Loops</a:t>
            </a:r>
            <a:r>
              <a:rPr lang="en" sz="1200">
                <a:solidFill>
                  <a:srgbClr val="24292E"/>
                </a:solidFill>
              </a:rPr>
              <a:t> within a text editor and explain the following...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variable </a:t>
            </a:r>
            <a:r>
              <a:rPr lang="en" sz="1000">
                <a:solidFill>
                  <a:srgbClr val="24292E"/>
                </a:solidFill>
                <a:latin typeface="Consolas"/>
                <a:ea typeface="Consolas"/>
                <a:cs typeface="Consolas"/>
                <a:sym typeface="Consolas"/>
              </a:rPr>
              <a:t>x</a:t>
            </a:r>
            <a:r>
              <a:rPr lang="en" sz="1200">
                <a:solidFill>
                  <a:srgbClr val="24292E"/>
                </a:solidFill>
              </a:rPr>
              <a:t> is created within the loop statement and could theoretically take on any name so long as it is unique.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When looping through a range of numbers, Python will halt the loop one number before the final number. For example, when looping from 0 to 5, the code will run five times, but </a:t>
            </a:r>
            <a:r>
              <a:rPr lang="en" sz="1000">
                <a:solidFill>
                  <a:srgbClr val="24292E"/>
                </a:solidFill>
                <a:latin typeface="Consolas"/>
                <a:ea typeface="Consolas"/>
                <a:cs typeface="Consolas"/>
                <a:sym typeface="Consolas"/>
              </a:rPr>
              <a:t>x</a:t>
            </a:r>
            <a:r>
              <a:rPr lang="en" sz="1200">
                <a:solidFill>
                  <a:srgbClr val="24292E"/>
                </a:solidFill>
              </a:rPr>
              <a:t> will only ever be printed as 0 through 4.</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When provided with a single number, </a:t>
            </a:r>
            <a:r>
              <a:rPr lang="en" sz="1000">
                <a:solidFill>
                  <a:srgbClr val="24292E"/>
                </a:solidFill>
                <a:latin typeface="Consolas"/>
                <a:ea typeface="Consolas"/>
                <a:cs typeface="Consolas"/>
                <a:sym typeface="Consolas"/>
              </a:rPr>
              <a:t>range()</a:t>
            </a:r>
            <a:r>
              <a:rPr lang="en" sz="1200">
                <a:solidFill>
                  <a:srgbClr val="24292E"/>
                </a:solidFill>
              </a:rPr>
              <a:t> will always start the loop at 0. When provided with two numbers, however, the code will loop from the first number until it reaches one less than the second number.</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737272c4c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737272c4c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7.1</a:t>
            </a:r>
            <a:endParaRPr b="1">
              <a:solidFill>
                <a:schemeClr val="dk1"/>
              </a:solidFill>
            </a:endParaRPr>
          </a:p>
          <a:p>
            <a:pPr indent="0" lvl="0" marL="457200" rtl="0" algn="l">
              <a:lnSpc>
                <a:spcPct val="115000"/>
              </a:lnSpc>
              <a:spcBef>
                <a:spcPts val="0"/>
              </a:spcBef>
              <a:spcAft>
                <a:spcPts val="0"/>
              </a:spcAft>
              <a:buNone/>
            </a:pPr>
            <a:r>
              <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737272c4c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737272c4c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7.1</a:t>
            </a:r>
            <a:endParaRPr b="1">
              <a:solidFill>
                <a:schemeClr val="dk1"/>
              </a:solidFill>
            </a:endParaRPr>
          </a:p>
          <a:p>
            <a:pPr indent="0" lvl="0" marL="457200" rtl="0" algn="l">
              <a:lnSpc>
                <a:spcPct val="115000"/>
              </a:lnSpc>
              <a:spcBef>
                <a:spcPts val="0"/>
              </a:spcBef>
              <a:spcAft>
                <a:spcPts val="0"/>
              </a:spcAft>
              <a:buNone/>
            </a:pPr>
            <a:r>
              <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737272c4c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737272c4c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7.1</a:t>
            </a:r>
            <a:endParaRPr b="1">
              <a:solidFill>
                <a:schemeClr val="dk1"/>
              </a:solidFill>
            </a:endParaRPr>
          </a:p>
          <a:p>
            <a:pPr indent="0" lvl="0" marL="457200" rtl="0" algn="l">
              <a:lnSpc>
                <a:spcPct val="115000"/>
              </a:lnSpc>
              <a:spcBef>
                <a:spcPts val="0"/>
              </a:spcBef>
              <a:spcAft>
                <a:spcPts val="0"/>
              </a:spcAft>
              <a:buNone/>
            </a:pPr>
            <a:r>
              <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723472cfe5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723472cfe5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7.2</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723472cfe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723472cfe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rPr>
              <a:t>7.2</a:t>
            </a:r>
            <a:endParaRPr b="1">
              <a:solidFill>
                <a:schemeClr val="dk1"/>
              </a:solidFill>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723472cfe5_0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723472cfe5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a:t>7.3</a:t>
            </a:r>
            <a:endParaRPr b="1"/>
          </a:p>
          <a:p>
            <a:pPr indent="0" lvl="0" marL="0" rtl="0" algn="l">
              <a:lnSpc>
                <a:spcPct val="115000"/>
              </a:lnSpc>
              <a:spcBef>
                <a:spcPts val="1200"/>
              </a:spcBef>
              <a:spcAft>
                <a:spcPts val="0"/>
              </a:spcAft>
              <a:buNone/>
            </a:pPr>
            <a:r>
              <a:rPr b="1" lang="en"/>
              <a:t>Check LP or see below:</a:t>
            </a:r>
            <a:endParaRPr b="1"/>
          </a:p>
          <a:p>
            <a:pPr indent="0" lvl="0" marL="0" rtl="0" algn="l">
              <a:lnSpc>
                <a:spcPct val="115000"/>
              </a:lnSpc>
              <a:spcBef>
                <a:spcPts val="1200"/>
              </a:spcBef>
              <a:spcAft>
                <a:spcPts val="0"/>
              </a:spcAft>
              <a:buNone/>
            </a:pPr>
            <a:r>
              <a:t/>
            </a:r>
            <a:endParaRPr b="1"/>
          </a:p>
          <a:p>
            <a:pPr indent="-304800" lvl="0" marL="457200" rtl="0" algn="l">
              <a:lnSpc>
                <a:spcPct val="115000"/>
              </a:lnSpc>
              <a:spcBef>
                <a:spcPts val="1200"/>
              </a:spcBef>
              <a:spcAft>
                <a:spcPts val="0"/>
              </a:spcAft>
              <a:buClr>
                <a:schemeClr val="dk1"/>
              </a:buClr>
              <a:buSzPts val="1200"/>
              <a:buChar char="●"/>
            </a:pPr>
            <a:r>
              <a:rPr lang="en" sz="1200">
                <a:solidFill>
                  <a:schemeClr val="dk1"/>
                </a:solidFill>
                <a:highlight>
                  <a:srgbClr val="FFFFFF"/>
                </a:highlight>
              </a:rPr>
              <a:t>Open up the code contained within </a:t>
            </a:r>
            <a:r>
              <a:rPr lang="en" sz="1200">
                <a:solidFill>
                  <a:srgbClr val="0366D6"/>
                </a:solidFill>
                <a:highlight>
                  <a:srgbClr val="FFFFFF"/>
                </a:highlight>
                <a:uFill>
                  <a:noFill/>
                </a:uFill>
                <a:hlinkClick r:id="rId2">
                  <a:extLst>
                    <a:ext uri="{A12FA001-AC4F-418D-AE19-62706E023703}">
                      <ahyp:hlinkClr val="tx"/>
                    </a:ext>
                  </a:extLst>
                </a:hlinkClick>
              </a:rPr>
              <a:t>NumberChain_Solved.py</a:t>
            </a:r>
            <a:r>
              <a:rPr lang="en" sz="1200">
                <a:solidFill>
                  <a:schemeClr val="dk1"/>
                </a:solidFill>
                <a:highlight>
                  <a:srgbClr val="FFFFFF"/>
                </a:highlight>
              </a:rPr>
              <a:t> and go over the solution file line by line with the class, answering whatever questions students may have.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For the regular solution explain:</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The initial value for </a:t>
            </a:r>
            <a:r>
              <a:rPr lang="en" sz="1000">
                <a:solidFill>
                  <a:schemeClr val="dk1"/>
                </a:solidFill>
                <a:highlight>
                  <a:srgbClr val="FFFFFF"/>
                </a:highlight>
                <a:latin typeface="Consolas"/>
                <a:ea typeface="Consolas"/>
                <a:cs typeface="Consolas"/>
                <a:sym typeface="Consolas"/>
              </a:rPr>
              <a:t>user_play</a:t>
            </a:r>
            <a:r>
              <a:rPr lang="en" sz="1200">
                <a:solidFill>
                  <a:schemeClr val="dk1"/>
                </a:solidFill>
                <a:highlight>
                  <a:srgbClr val="FFFFFF"/>
                </a:highlight>
              </a:rPr>
              <a:t> is set to "y" so that the </a:t>
            </a:r>
            <a:r>
              <a:rPr lang="en" sz="1000">
                <a:solidFill>
                  <a:schemeClr val="dk1"/>
                </a:solidFill>
                <a:highlight>
                  <a:srgbClr val="FFFFFF"/>
                </a:highlight>
                <a:latin typeface="Consolas"/>
                <a:ea typeface="Consolas"/>
                <a:cs typeface="Consolas"/>
                <a:sym typeface="Consolas"/>
              </a:rPr>
              <a:t>while</a:t>
            </a:r>
            <a:r>
              <a:rPr lang="en" sz="1200">
                <a:solidFill>
                  <a:schemeClr val="dk1"/>
                </a:solidFill>
                <a:highlight>
                  <a:srgbClr val="FFFFFF"/>
                </a:highlight>
              </a:rPr>
              <a:t> loop will run initially. This loop will continue to run so long as the value of </a:t>
            </a:r>
            <a:r>
              <a:rPr lang="en" sz="1000">
                <a:solidFill>
                  <a:schemeClr val="dk1"/>
                </a:solidFill>
                <a:highlight>
                  <a:srgbClr val="FFFFFF"/>
                </a:highlight>
                <a:latin typeface="Consolas"/>
                <a:ea typeface="Consolas"/>
                <a:cs typeface="Consolas"/>
                <a:sym typeface="Consolas"/>
              </a:rPr>
              <a:t>user_play</a:t>
            </a:r>
            <a:r>
              <a:rPr lang="en" sz="1200">
                <a:solidFill>
                  <a:schemeClr val="dk1"/>
                </a:solidFill>
                <a:highlight>
                  <a:srgbClr val="FFFFFF"/>
                </a:highlight>
              </a:rPr>
              <a:t> is "y" at the end of the code block.</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An input number is asked for and then a </a:t>
            </a:r>
            <a:r>
              <a:rPr lang="en" sz="1000">
                <a:solidFill>
                  <a:schemeClr val="dk1"/>
                </a:solidFill>
                <a:highlight>
                  <a:srgbClr val="FFFFFF"/>
                </a:highlight>
                <a:latin typeface="Consolas"/>
                <a:ea typeface="Consolas"/>
                <a:cs typeface="Consolas"/>
                <a:sym typeface="Consolas"/>
              </a:rPr>
              <a:t>for</a:t>
            </a:r>
            <a:r>
              <a:rPr lang="en" sz="1200">
                <a:solidFill>
                  <a:schemeClr val="dk1"/>
                </a:solidFill>
                <a:highlight>
                  <a:srgbClr val="FFFFFF"/>
                </a:highlight>
              </a:rPr>
              <a:t> loop will then run to count from 0 to that number.</a:t>
            </a:r>
            <a:endParaRPr sz="1200">
              <a:solidFill>
                <a:schemeClr val="dk1"/>
              </a:solidFill>
              <a:highlight>
                <a:srgbClr val="FFFFFF"/>
              </a:highlight>
            </a:endParaRPr>
          </a:p>
          <a:p>
            <a:pPr indent="0" lvl="0" marL="0" rtl="0" algn="l">
              <a:lnSpc>
                <a:spcPct val="115000"/>
              </a:lnSpc>
              <a:spcBef>
                <a:spcPts val="2300"/>
              </a:spcBef>
              <a:spcAft>
                <a:spcPts val="0"/>
              </a:spcAft>
              <a:buNone/>
            </a:pPr>
            <a:r>
              <a:rPr lang="en" sz="1200">
                <a:solidFill>
                  <a:schemeClr val="dk1"/>
                </a:solidFill>
                <a:highlight>
                  <a:srgbClr val="FFFFFF"/>
                </a:highlight>
              </a:rPr>
              <a:t>The user is then prompted to either enter "y" if they would like to create a new number chain or "n" if they would like to terminate the application.</a:t>
            </a:r>
            <a:br>
              <a:rPr lang="en" sz="1200">
                <a:solidFill>
                  <a:schemeClr val="dk1"/>
                </a:solidFill>
                <a:highlight>
                  <a:srgbClr val="FFFFFF"/>
                </a:highlight>
              </a:rPr>
            </a:br>
            <a:endParaRPr sz="1000">
              <a:solidFill>
                <a:schemeClr val="dk1"/>
              </a:solidFill>
              <a:highlight>
                <a:srgbClr val="F6F8FA"/>
              </a:highlight>
              <a:latin typeface="Consolas"/>
              <a:ea typeface="Consolas"/>
              <a:cs typeface="Consolas"/>
              <a:sym typeface="Consolas"/>
            </a:endParaRPr>
          </a:p>
          <a:p>
            <a:pPr indent="-304800" lvl="1" marL="914400" rtl="0" algn="l">
              <a:lnSpc>
                <a:spcPct val="115000"/>
              </a:lnSpc>
              <a:spcBef>
                <a:spcPts val="1200"/>
              </a:spcBef>
              <a:spcAft>
                <a:spcPts val="0"/>
              </a:spcAft>
              <a:buClr>
                <a:schemeClr val="dk1"/>
              </a:buClr>
              <a:buSzPts val="1200"/>
              <a:buChar char="○"/>
            </a:pPr>
            <a:r>
              <a:rPr lang="en" sz="1200">
                <a:solidFill>
                  <a:schemeClr val="dk1"/>
                </a:solidFill>
                <a:highlight>
                  <a:srgbClr val="FFFFFF"/>
                </a:highlight>
              </a:rPr>
              <a:t>For the bonus solution, just add in a variable called </a:t>
            </a:r>
            <a:r>
              <a:rPr lang="en" sz="1000">
                <a:solidFill>
                  <a:schemeClr val="dk1"/>
                </a:solidFill>
                <a:highlight>
                  <a:srgbClr val="FFFFFF"/>
                </a:highlight>
                <a:latin typeface="Consolas"/>
                <a:ea typeface="Consolas"/>
                <a:cs typeface="Consolas"/>
                <a:sym typeface="Consolas"/>
              </a:rPr>
              <a:t>start_number</a:t>
            </a:r>
            <a:r>
              <a:rPr lang="en" sz="1200">
                <a:solidFill>
                  <a:schemeClr val="dk1"/>
                </a:solidFill>
                <a:highlight>
                  <a:srgbClr val="FFFFFF"/>
                </a:highlight>
              </a:rPr>
              <a:t> whose initial value is 1 and whose value will be set to the last number used in the loop after the </a:t>
            </a:r>
            <a:r>
              <a:rPr lang="en" sz="1000">
                <a:solidFill>
                  <a:schemeClr val="dk1"/>
                </a:solidFill>
                <a:highlight>
                  <a:srgbClr val="FFFFFF"/>
                </a:highlight>
                <a:latin typeface="Consolas"/>
                <a:ea typeface="Consolas"/>
                <a:cs typeface="Consolas"/>
                <a:sym typeface="Consolas"/>
              </a:rPr>
              <a:t>for</a:t>
            </a:r>
            <a:r>
              <a:rPr lang="en" sz="1200">
                <a:solidFill>
                  <a:schemeClr val="dk1"/>
                </a:solidFill>
                <a:highlight>
                  <a:srgbClr val="FFFFFF"/>
                </a:highlight>
              </a:rPr>
              <a:t> loop has completed.</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The </a:t>
            </a:r>
            <a:r>
              <a:rPr lang="en" sz="1000">
                <a:solidFill>
                  <a:schemeClr val="dk1"/>
                </a:solidFill>
                <a:highlight>
                  <a:srgbClr val="FFFFFF"/>
                </a:highlight>
                <a:latin typeface="Consolas"/>
                <a:ea typeface="Consolas"/>
                <a:cs typeface="Consolas"/>
                <a:sym typeface="Consolas"/>
              </a:rPr>
              <a:t>for</a:t>
            </a:r>
            <a:r>
              <a:rPr lang="en" sz="1200">
                <a:solidFill>
                  <a:schemeClr val="dk1"/>
                </a:solidFill>
                <a:highlight>
                  <a:srgbClr val="FFFFFF"/>
                </a:highlight>
              </a:rPr>
              <a:t> loop will now run from the range of </a:t>
            </a:r>
            <a:r>
              <a:rPr lang="en" sz="1000">
                <a:solidFill>
                  <a:schemeClr val="dk1"/>
                </a:solidFill>
                <a:highlight>
                  <a:srgbClr val="FFFFFF"/>
                </a:highlight>
                <a:latin typeface="Consolas"/>
                <a:ea typeface="Consolas"/>
                <a:cs typeface="Consolas"/>
                <a:sym typeface="Consolas"/>
              </a:rPr>
              <a:t>start_number</a:t>
            </a:r>
            <a:r>
              <a:rPr lang="en" sz="1200">
                <a:solidFill>
                  <a:schemeClr val="dk1"/>
                </a:solidFill>
                <a:highlight>
                  <a:srgbClr val="FFFFFF"/>
                </a:highlight>
              </a:rPr>
              <a:t> to </a:t>
            </a:r>
            <a:r>
              <a:rPr lang="en" sz="1000">
                <a:solidFill>
                  <a:schemeClr val="dk1"/>
                </a:solidFill>
                <a:highlight>
                  <a:srgbClr val="FFFFFF"/>
                </a:highlight>
                <a:latin typeface="Consolas"/>
                <a:ea typeface="Consolas"/>
                <a:cs typeface="Consolas"/>
                <a:sym typeface="Consolas"/>
              </a:rPr>
              <a:t>user_number</a:t>
            </a:r>
            <a:r>
              <a:rPr lang="en" sz="1200">
                <a:solidFill>
                  <a:schemeClr val="dk1"/>
                </a:solidFill>
                <a:highlight>
                  <a:srgbClr val="FFFFFF"/>
                </a:highlight>
              </a:rPr>
              <a:t> plus </a:t>
            </a:r>
            <a:r>
              <a:rPr lang="en" sz="1000">
                <a:solidFill>
                  <a:schemeClr val="dk1"/>
                </a:solidFill>
                <a:highlight>
                  <a:srgbClr val="FFFFFF"/>
                </a:highlight>
                <a:latin typeface="Consolas"/>
                <a:ea typeface="Consolas"/>
                <a:cs typeface="Consolas"/>
                <a:sym typeface="Consolas"/>
              </a:rPr>
              <a:t>start_number</a:t>
            </a:r>
            <a:r>
              <a:rPr lang="en" sz="1200">
                <a:solidFill>
                  <a:schemeClr val="dk1"/>
                </a:solidFill>
                <a:highlight>
                  <a:srgbClr val="FFFFFF"/>
                </a:highlight>
              </a:rPr>
              <a:t>. This means that the code will always count up the inputted amount from the previous input amount.</a:t>
            </a:r>
            <a:endParaRPr sz="1200">
              <a:solidFill>
                <a:schemeClr val="dk1"/>
              </a:solidFill>
              <a:highlight>
                <a:srgbClr val="FFFFFF"/>
              </a:highlight>
            </a:endParaRPr>
          </a:p>
          <a:p>
            <a:pPr indent="0" lvl="0" marL="0" rtl="0" algn="l">
              <a:lnSpc>
                <a:spcPct val="115000"/>
              </a:lnSpc>
              <a:spcBef>
                <a:spcPts val="2300"/>
              </a:spcBef>
              <a:spcAft>
                <a:spcPts val="0"/>
              </a:spcAft>
              <a:buNone/>
            </a:pPr>
            <a:r>
              <a:t/>
            </a:r>
            <a:endParaRPr b="1"/>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71fdb1af9d_0_2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71fdb1af9d_0_2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7524f3b639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7524f3b639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71fdb1af9d_0_3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71fdb1af9d_0_3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lang="en" sz="1200">
                <a:solidFill>
                  <a:srgbClr val="24292E"/>
                </a:solidFill>
                <a:highlight>
                  <a:srgbClr val="FFFFFF"/>
                </a:highlight>
              </a:rPr>
              <a:t>Slack out </a:t>
            </a:r>
            <a:r>
              <a:rPr lang="en" sz="1200">
                <a:solidFill>
                  <a:srgbClr val="0366D6"/>
                </a:solidFill>
                <a:highlight>
                  <a:srgbClr val="FFFFFF"/>
                </a:highlight>
                <a:uFill>
                  <a:noFill/>
                </a:uFill>
                <a:hlinkClick r:id="rId2">
                  <a:extLst>
                    <a:ext uri="{A12FA001-AC4F-418D-AE19-62706E023703}">
                      <ahyp:hlinkClr val="tx"/>
                    </a:ext>
                  </a:extLst>
                </a:hlinkClick>
              </a:rPr>
              <a:t>CommonCommands.txt</a:t>
            </a:r>
            <a:r>
              <a:rPr lang="en" sz="1200">
                <a:solidFill>
                  <a:srgbClr val="24292E"/>
                </a:solidFill>
                <a:highlight>
                  <a:srgbClr val="FFFFFF"/>
                </a:highlight>
              </a:rPr>
              <a:t> for students to use as a reference. Answer any questions up until this point.</a:t>
            </a:r>
            <a:endParaRPr i="1" sz="10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737272c4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737272c4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 image on slide 8 is for mac - and image on LP is windows -</a:t>
            </a:r>
            <a:endParaRPr/>
          </a:p>
          <a:p>
            <a:pPr indent="0" lvl="0" marL="45720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basic terminal navigation, from here show how students can edit Python files and run in terminal.</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Create and navigate into a </a:t>
            </a:r>
            <a:r>
              <a:rPr lang="en" sz="1000">
                <a:solidFill>
                  <a:srgbClr val="24292E"/>
                </a:solidFill>
                <a:highlight>
                  <a:srgbClr val="FFFFFF"/>
                </a:highlight>
                <a:latin typeface="Consolas"/>
                <a:ea typeface="Consolas"/>
                <a:cs typeface="Consolas"/>
                <a:sym typeface="Consolas"/>
              </a:rPr>
              <a:t>PythonStuff</a:t>
            </a:r>
            <a:r>
              <a:rPr lang="en" sz="1200">
                <a:solidFill>
                  <a:srgbClr val="24292E"/>
                </a:solidFill>
                <a:highlight>
                  <a:srgbClr val="FFFFFF"/>
                </a:highlight>
              </a:rPr>
              <a:t> folder on the desktop.</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Create and open </a:t>
            </a:r>
            <a:r>
              <a:rPr lang="en" sz="1000">
                <a:solidFill>
                  <a:srgbClr val="24292E"/>
                </a:solidFill>
                <a:highlight>
                  <a:srgbClr val="FFFFFF"/>
                </a:highlight>
                <a:latin typeface="Consolas"/>
                <a:ea typeface="Consolas"/>
                <a:cs typeface="Consolas"/>
                <a:sym typeface="Consolas"/>
              </a:rPr>
              <a:t>first_file.py</a:t>
            </a:r>
            <a:r>
              <a:rPr lang="en" sz="1200">
                <a:solidFill>
                  <a:srgbClr val="24292E"/>
                </a:solidFill>
                <a:highlight>
                  <a:srgbClr val="FFFFFF"/>
                </a:highlight>
              </a:rPr>
              <a:t> using the text editor.</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Add </a:t>
            </a:r>
            <a:r>
              <a:rPr lang="en" sz="1000">
                <a:solidFill>
                  <a:srgbClr val="24292E"/>
                </a:solidFill>
                <a:highlight>
                  <a:srgbClr val="FFFFFF"/>
                </a:highlight>
                <a:latin typeface="Consolas"/>
                <a:ea typeface="Consolas"/>
                <a:cs typeface="Consolas"/>
                <a:sym typeface="Consolas"/>
              </a:rPr>
              <a:t>print("This is my first Python file")</a:t>
            </a:r>
            <a:r>
              <a:rPr lang="en" sz="1200">
                <a:solidFill>
                  <a:srgbClr val="24292E"/>
                </a:solidFill>
                <a:highlight>
                  <a:srgbClr val="FFFFFF"/>
                </a:highlight>
              </a:rPr>
              <a:t> and save the code.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Return to the terminal and run the file using </a:t>
            </a:r>
            <a:r>
              <a:rPr lang="en" sz="1000">
                <a:solidFill>
                  <a:srgbClr val="24292E"/>
                </a:solidFill>
                <a:highlight>
                  <a:srgbClr val="FFFFFF"/>
                </a:highlight>
                <a:latin typeface="Consolas"/>
                <a:ea typeface="Consolas"/>
                <a:cs typeface="Consolas"/>
                <a:sym typeface="Consolas"/>
              </a:rPr>
              <a:t>python first_file.py</a:t>
            </a:r>
            <a:r>
              <a:rPr lang="en" sz="1200">
                <a:solidFill>
                  <a:srgbClr val="24292E"/>
                </a:solidFill>
                <a:highlight>
                  <a:srgbClr val="FFFFFF"/>
                </a:highlight>
              </a:rPr>
              <a: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Explain that </a:t>
            </a:r>
            <a:r>
              <a:rPr lang="en" sz="1000">
                <a:solidFill>
                  <a:srgbClr val="24292E"/>
                </a:solidFill>
                <a:highlight>
                  <a:srgbClr val="FFFFFF"/>
                </a:highlight>
                <a:latin typeface="Consolas"/>
                <a:ea typeface="Consolas"/>
                <a:cs typeface="Consolas"/>
                <a:sym typeface="Consolas"/>
              </a:rPr>
              <a:t>python &lt;FILENAME&gt;.py</a:t>
            </a:r>
            <a:r>
              <a:rPr lang="en" sz="1200">
                <a:solidFill>
                  <a:srgbClr val="24292E"/>
                </a:solidFill>
                <a:highlight>
                  <a:srgbClr val="FFFFFF"/>
                </a:highlight>
              </a:rPr>
              <a:t> tells the computer that this is a python file and to run the code contained within.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Repeat again with </a:t>
            </a:r>
            <a:r>
              <a:rPr lang="en" sz="1000">
                <a:solidFill>
                  <a:srgbClr val="24292E"/>
                </a:solidFill>
                <a:highlight>
                  <a:srgbClr val="FFFFFF"/>
                </a:highlight>
                <a:latin typeface="Consolas"/>
                <a:ea typeface="Consolas"/>
                <a:cs typeface="Consolas"/>
                <a:sym typeface="Consolas"/>
              </a:rPr>
              <a:t>second_file.py</a:t>
            </a:r>
            <a:r>
              <a:rPr lang="en" sz="1200">
                <a:solidFill>
                  <a:srgbClr val="24292E"/>
                </a:solidFill>
                <a:highlight>
                  <a:srgbClr val="FFFFFF"/>
                </a:highlight>
              </a:rPr>
              <a:t> using the code </a:t>
            </a:r>
            <a:r>
              <a:rPr lang="en" sz="1000">
                <a:solidFill>
                  <a:srgbClr val="24292E"/>
                </a:solidFill>
                <a:highlight>
                  <a:srgbClr val="FFFFFF"/>
                </a:highlight>
                <a:latin typeface="Consolas"/>
                <a:ea typeface="Consolas"/>
                <a:cs typeface="Consolas"/>
                <a:sym typeface="Consolas"/>
              </a:rPr>
              <a:t>print("This is my second python file")</a:t>
            </a:r>
            <a:r>
              <a:rPr lang="en" sz="1200">
                <a:solidFill>
                  <a:srgbClr val="24292E"/>
                </a:solidFill>
                <a:highlight>
                  <a:srgbClr val="FFFFFF"/>
                </a:highlight>
              </a:rPr>
              <a:t>.</a:t>
            </a:r>
            <a:endParaRPr sz="1200">
              <a:solidFill>
                <a:srgbClr val="24292E"/>
              </a:solidFill>
              <a:highlight>
                <a:srgbClr val="FFFFFF"/>
              </a:highlight>
            </a:endParaRPr>
          </a:p>
          <a:p>
            <a:pPr indent="0" lvl="0" marL="45720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71fdb1af9d_0_4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71fdb1af9d_0_4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1.3</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spcBef>
                <a:spcPts val="0"/>
              </a:spcBef>
              <a:spcAft>
                <a:spcPts val="0"/>
              </a:spcAft>
              <a:buNone/>
            </a:pPr>
            <a:r>
              <a:rPr lang="en"/>
              <a:t>Return to the lesson plan and continue with the instructions for the remainder of the activity.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3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5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4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3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42.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5.png"/><Relationship Id="rId4" Type="http://schemas.openxmlformats.org/officeDocument/2006/relationships/image" Target="../media/image8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5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0.png"/><Relationship Id="rId3" Type="http://schemas.openxmlformats.org/officeDocument/2006/relationships/image" Target="../media/image14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5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4" name="Google Shape;54;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55" name="Google Shape;55;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59" name="Google Shape;59;p1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0" name="Shape 60"/>
        <p:cNvGrpSpPr/>
        <p:nvPr/>
      </p:nvGrpSpPr>
      <p:grpSpPr>
        <a:xfrm>
          <a:off x="0" y="0"/>
          <a:ext cx="0" cy="0"/>
          <a:chOff x="0" y="0"/>
          <a:chExt cx="0" cy="0"/>
        </a:xfrm>
      </p:grpSpPr>
      <p:sp>
        <p:nvSpPr>
          <p:cNvPr id="61" name="Google Shape;61;p1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4" name="Google Shape;64;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 name="Google Shape;67;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8" name="Google Shape;68;p1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3" name="Google Shape;73;p1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4" name="Google Shape;74;p1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5" name="Google Shape;75;p1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76" name="Google Shape;76;p14"/>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77" name="Google Shape;77;p14"/>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78" name="Google Shape;78;p14"/>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1" name="Google Shape;81;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3" name="Google Shape;83;p1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4" name="Google Shape;84;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85" name="Google Shape;85;p15"/>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 name="Google Shape;86;p15"/>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15"/>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88" name="Google Shape;88;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2022 edX Boot Camps LLC. Confidential and Proprietary. All Rights Reserved.</a:t>
            </a:r>
            <a:r>
              <a:rPr lang="en" sz="600">
                <a:solidFill>
                  <a:schemeClr val="dk1"/>
                </a:solidFill>
              </a:rPr>
              <a:t>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89" name="Shape 89"/>
        <p:cNvGrpSpPr/>
        <p:nvPr/>
      </p:nvGrpSpPr>
      <p:grpSpPr>
        <a:xfrm>
          <a:off x="0" y="0"/>
          <a:ext cx="0" cy="0"/>
          <a:chOff x="0" y="0"/>
          <a:chExt cx="0" cy="0"/>
        </a:xfrm>
      </p:grpSpPr>
      <p:pic>
        <p:nvPicPr>
          <p:cNvPr id="90" name="Google Shape;9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1" name="Google Shape;91;p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2" name="Google Shape;92;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94" name="Shape 94"/>
        <p:cNvGrpSpPr/>
        <p:nvPr/>
      </p:nvGrpSpPr>
      <p:grpSpPr>
        <a:xfrm>
          <a:off x="0" y="0"/>
          <a:ext cx="0" cy="0"/>
          <a:chOff x="0" y="0"/>
          <a:chExt cx="0" cy="0"/>
        </a:xfrm>
      </p:grpSpPr>
      <p:sp>
        <p:nvSpPr>
          <p:cNvPr id="95" name="Google Shape;95;p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97" name="Google Shape;97;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 name="Google Shape;98;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9" name="Google Shape;99;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0" name="Google Shape;100;p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1" name="Google Shape;101;p1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4" name="Google Shape;104;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8"/>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8" name="Google Shape;108;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09" name="Google Shape;109;p18"/>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 name="Google Shape;110;p1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13" name="Google Shape;113;p1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14" name="Google Shape;11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7" name="Google Shape;117;p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2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 name="Google Shape;119;p2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0"/>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22" name="Google Shape;122;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4" name="Google Shape;124;p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5" name="Google Shape;125;p2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26" name="Shape 126"/>
        <p:cNvGrpSpPr/>
        <p:nvPr/>
      </p:nvGrpSpPr>
      <p:grpSpPr>
        <a:xfrm>
          <a:off x="0" y="0"/>
          <a:ext cx="0" cy="0"/>
          <a:chOff x="0" y="0"/>
          <a:chExt cx="0" cy="0"/>
        </a:xfrm>
      </p:grpSpPr>
      <p:pic>
        <p:nvPicPr>
          <p:cNvPr id="127" name="Google Shape;127;p21"/>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8" name="Google Shape;128;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 name="Google Shape;131;p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2" name="Google Shape;132;p21"/>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33" name="Google Shape;13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2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 name="Google Shape;135;p2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36" name="Shape 136"/>
        <p:cNvGrpSpPr/>
        <p:nvPr/>
      </p:nvGrpSpPr>
      <p:grpSpPr>
        <a:xfrm>
          <a:off x="0" y="0"/>
          <a:ext cx="0" cy="0"/>
          <a:chOff x="0" y="0"/>
          <a:chExt cx="0" cy="0"/>
        </a:xfrm>
      </p:grpSpPr>
      <p:pic>
        <p:nvPicPr>
          <p:cNvPr id="137" name="Google Shape;13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8" name="Google Shape;138;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0" name="Google Shape;140;p2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41" name="Google Shape;141;p2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4" name="Google Shape;144;p23"/>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147" name="Google Shape;147;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9" name="Google Shape;149;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 name="Google Shape;150;p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151" name="Google Shape;151;p23"/>
          <p:cNvGrpSpPr/>
          <p:nvPr/>
        </p:nvGrpSpPr>
        <p:grpSpPr>
          <a:xfrm>
            <a:off x="457206" y="1421303"/>
            <a:ext cx="533372" cy="533480"/>
            <a:chOff x="457200" y="1378813"/>
            <a:chExt cx="695400" cy="695450"/>
          </a:xfrm>
        </p:grpSpPr>
        <p:sp>
          <p:nvSpPr>
            <p:cNvPr id="152" name="Google Shape;152;p23"/>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3" name="Google Shape;153;p23"/>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5" name="Google Shape;155;p23"/>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6" name="Google Shape;156;p23"/>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3"/>
          <p:cNvGrpSpPr/>
          <p:nvPr/>
        </p:nvGrpSpPr>
        <p:grpSpPr>
          <a:xfrm>
            <a:off x="4936306" y="1423553"/>
            <a:ext cx="533372" cy="533480"/>
            <a:chOff x="457200" y="1378813"/>
            <a:chExt cx="695400" cy="695450"/>
          </a:xfrm>
        </p:grpSpPr>
        <p:sp>
          <p:nvSpPr>
            <p:cNvPr id="158" name="Google Shape;158;p23"/>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9" name="Google Shape;159;p23"/>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3"/>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1" name="Google Shape;161;p23"/>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162" name="Shape 162"/>
        <p:cNvGrpSpPr/>
        <p:nvPr/>
      </p:nvGrpSpPr>
      <p:grpSpPr>
        <a:xfrm>
          <a:off x="0" y="0"/>
          <a:ext cx="0" cy="0"/>
          <a:chOff x="0" y="0"/>
          <a:chExt cx="0" cy="0"/>
        </a:xfrm>
      </p:grpSpPr>
      <p:pic>
        <p:nvPicPr>
          <p:cNvPr id="163" name="Google Shape;163;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 name="Google Shape;164;p2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5" name="Google Shape;165;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1" name="Shape 171"/>
        <p:cNvGrpSpPr/>
        <p:nvPr/>
      </p:nvGrpSpPr>
      <p:grpSpPr>
        <a:xfrm>
          <a:off x="0" y="0"/>
          <a:ext cx="0" cy="0"/>
          <a:chOff x="0" y="0"/>
          <a:chExt cx="0" cy="0"/>
        </a:xfrm>
      </p:grpSpPr>
      <p:sp>
        <p:nvSpPr>
          <p:cNvPr id="172" name="Google Shape;172;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3" name="Google Shape;173;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 name="Google Shape;17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7" name="Google Shape;17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1" name="Google Shape;18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5" name="Google Shape;185;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6" name="Google Shape;18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3" name="Google Shape;19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4" name="Shape 194"/>
        <p:cNvGrpSpPr/>
        <p:nvPr/>
      </p:nvGrpSpPr>
      <p:grpSpPr>
        <a:xfrm>
          <a:off x="0" y="0"/>
          <a:ext cx="0" cy="0"/>
          <a:chOff x="0" y="0"/>
          <a:chExt cx="0" cy="0"/>
        </a:xfrm>
      </p:grpSpPr>
      <p:sp>
        <p:nvSpPr>
          <p:cNvPr id="195" name="Google Shape;195;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6" name="Google Shape;19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7" name="Shape 197"/>
        <p:cNvGrpSpPr/>
        <p:nvPr/>
      </p:nvGrpSpPr>
      <p:grpSpPr>
        <a:xfrm>
          <a:off x="0" y="0"/>
          <a:ext cx="0" cy="0"/>
          <a:chOff x="0" y="0"/>
          <a:chExt cx="0" cy="0"/>
        </a:xfrm>
      </p:grpSpPr>
      <p:sp>
        <p:nvSpPr>
          <p:cNvPr id="198" name="Google Shape;198;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0" name="Google Shape;200;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1" name="Google Shape;201;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2" name="Google Shape;20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3" name="Shape 203"/>
        <p:cNvGrpSpPr/>
        <p:nvPr/>
      </p:nvGrpSpPr>
      <p:grpSpPr>
        <a:xfrm>
          <a:off x="0" y="0"/>
          <a:ext cx="0" cy="0"/>
          <a:chOff x="0" y="0"/>
          <a:chExt cx="0" cy="0"/>
        </a:xfrm>
      </p:grpSpPr>
      <p:sp>
        <p:nvSpPr>
          <p:cNvPr id="204" name="Google Shape;204;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05" name="Google Shape;20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6" name="Shape 206"/>
        <p:cNvGrpSpPr/>
        <p:nvPr/>
      </p:nvGrpSpPr>
      <p:grpSpPr>
        <a:xfrm>
          <a:off x="0" y="0"/>
          <a:ext cx="0" cy="0"/>
          <a:chOff x="0" y="0"/>
          <a:chExt cx="0" cy="0"/>
        </a:xfrm>
      </p:grpSpPr>
      <p:sp>
        <p:nvSpPr>
          <p:cNvPr id="207" name="Google Shape;207;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8" name="Google Shape;208;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9" name="Google Shape;20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12" name="Shape 212"/>
        <p:cNvGrpSpPr/>
        <p:nvPr/>
      </p:nvGrpSpPr>
      <p:grpSpPr>
        <a:xfrm>
          <a:off x="0" y="0"/>
          <a:ext cx="0" cy="0"/>
          <a:chOff x="0" y="0"/>
          <a:chExt cx="0" cy="0"/>
        </a:xfrm>
      </p:grpSpPr>
      <p:pic>
        <p:nvPicPr>
          <p:cNvPr id="213" name="Google Shape;213;p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14" name="Google Shape;214;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16" name="Google Shape;216;p3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17" name="Google Shape;217;p3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18" name="Google Shape;218;p3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3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37"/>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21" name="Google Shape;221;p3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222" name="Shape 222"/>
        <p:cNvGrpSpPr/>
        <p:nvPr/>
      </p:nvGrpSpPr>
      <p:grpSpPr>
        <a:xfrm>
          <a:off x="0" y="0"/>
          <a:ext cx="0" cy="0"/>
          <a:chOff x="0" y="0"/>
          <a:chExt cx="0" cy="0"/>
        </a:xfrm>
      </p:grpSpPr>
      <p:sp>
        <p:nvSpPr>
          <p:cNvPr id="223" name="Google Shape;223;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26" name="Google Shape;226;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7" name="Google Shape;227;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8" name="Google Shape;228;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9" name="Google Shape;229;p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0" name="Google Shape;230;p3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1" name="Google Shape;231;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5" name="Google Shape;235;p3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6" name="Google Shape;236;p3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37" name="Google Shape;237;p38"/>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38" name="Google Shape;238;p38"/>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239" name="Google Shape;239;p38"/>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240" name="Google Shape;240;p38"/>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41" name="Shape 241"/>
        <p:cNvGrpSpPr/>
        <p:nvPr/>
      </p:nvGrpSpPr>
      <p:grpSpPr>
        <a:xfrm>
          <a:off x="0" y="0"/>
          <a:ext cx="0" cy="0"/>
          <a:chOff x="0" y="0"/>
          <a:chExt cx="0" cy="0"/>
        </a:xfrm>
      </p:grpSpPr>
      <p:sp>
        <p:nvSpPr>
          <p:cNvPr id="242" name="Google Shape;242;p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44" name="Google Shape;24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5" name="Google Shape;24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6" name="Google Shape;24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 name="Google Shape;247;p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8" name="Google Shape;248;p3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249" name="Shape 249"/>
        <p:cNvGrpSpPr/>
        <p:nvPr/>
      </p:nvGrpSpPr>
      <p:grpSpPr>
        <a:xfrm>
          <a:off x="0" y="0"/>
          <a:ext cx="0" cy="0"/>
          <a:chOff x="0" y="0"/>
          <a:chExt cx="0" cy="0"/>
        </a:xfrm>
      </p:grpSpPr>
      <p:pic>
        <p:nvPicPr>
          <p:cNvPr id="250" name="Google Shape;250;p4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1" name="Google Shape;251;p4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40"/>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55" name="Google Shape;255;p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56" name="Google Shape;256;p40"/>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57" name="Google Shape;257;p4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258" name="Shape 258"/>
        <p:cNvGrpSpPr/>
        <p:nvPr/>
      </p:nvGrpSpPr>
      <p:grpSpPr>
        <a:xfrm>
          <a:off x="0" y="0"/>
          <a:ext cx="0" cy="0"/>
          <a:chOff x="0" y="0"/>
          <a:chExt cx="0" cy="0"/>
        </a:xfrm>
      </p:grpSpPr>
      <p:pic>
        <p:nvPicPr>
          <p:cNvPr id="259" name="Google Shape;259;p4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0" name="Google Shape;260;p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4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2" name="Google Shape;262;p4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4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41"/>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65" name="Google Shape;265;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4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67" name="Google Shape;267;p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8" name="Google Shape;268;p4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269" name="Shape 269"/>
        <p:cNvGrpSpPr/>
        <p:nvPr/>
      </p:nvGrpSpPr>
      <p:grpSpPr>
        <a:xfrm>
          <a:off x="0" y="0"/>
          <a:ext cx="0" cy="0"/>
          <a:chOff x="0" y="0"/>
          <a:chExt cx="0" cy="0"/>
        </a:xfrm>
      </p:grpSpPr>
      <p:pic>
        <p:nvPicPr>
          <p:cNvPr id="270" name="Google Shape;270;p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1" name="Google Shape;271;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3" name="Google Shape;273;p4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74" name="Google Shape;274;p4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275" name="Shape 275"/>
        <p:cNvGrpSpPr/>
        <p:nvPr/>
      </p:nvGrpSpPr>
      <p:grpSpPr>
        <a:xfrm>
          <a:off x="0" y="0"/>
          <a:ext cx="0" cy="0"/>
          <a:chOff x="0" y="0"/>
          <a:chExt cx="0" cy="0"/>
        </a:xfrm>
      </p:grpSpPr>
      <p:pic>
        <p:nvPicPr>
          <p:cNvPr id="276" name="Google Shape;276;p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4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8" name="Google Shape;278;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82" name="Shape 282"/>
        <p:cNvGrpSpPr/>
        <p:nvPr/>
      </p:nvGrpSpPr>
      <p:grpSpPr>
        <a:xfrm>
          <a:off x="0" y="0"/>
          <a:ext cx="0" cy="0"/>
          <a:chOff x="0" y="0"/>
          <a:chExt cx="0" cy="0"/>
        </a:xfrm>
      </p:grpSpPr>
      <p:pic>
        <p:nvPicPr>
          <p:cNvPr id="283" name="Google Shape;283;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84" name="Google Shape;284;p4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286" name="Google Shape;286;p4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87" name="Google Shape;287;p4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88" name="Google Shape;288;p4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4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 name="Google Shape;290;p4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91" name="Google Shape;291;p4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92" name="Shape 292"/>
        <p:cNvGrpSpPr/>
        <p:nvPr/>
      </p:nvGrpSpPr>
      <p:grpSpPr>
        <a:xfrm>
          <a:off x="0" y="0"/>
          <a:ext cx="0" cy="0"/>
          <a:chOff x="0" y="0"/>
          <a:chExt cx="0" cy="0"/>
        </a:xfrm>
      </p:grpSpPr>
      <p:pic>
        <p:nvPicPr>
          <p:cNvPr id="293" name="Google Shape;293;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4" name="Google Shape;294;p4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96" name="Google Shape;296;p4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97" name="Google Shape;297;p4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4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4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00" name="Google Shape;300;p4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01" name="Google Shape;301;p4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02" name="Shape 302"/>
        <p:cNvGrpSpPr/>
        <p:nvPr/>
      </p:nvGrpSpPr>
      <p:grpSpPr>
        <a:xfrm>
          <a:off x="0" y="0"/>
          <a:ext cx="0" cy="0"/>
          <a:chOff x="0" y="0"/>
          <a:chExt cx="0" cy="0"/>
        </a:xfrm>
      </p:grpSpPr>
      <p:pic>
        <p:nvPicPr>
          <p:cNvPr id="303" name="Google Shape;303;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4" name="Google Shape;304;p4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06" name="Google Shape;306;p4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07" name="Google Shape;307;p4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4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4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10" name="Google Shape;310;p4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11" name="Google Shape;311;p4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12" name="Shape 312"/>
        <p:cNvGrpSpPr/>
        <p:nvPr/>
      </p:nvGrpSpPr>
      <p:grpSpPr>
        <a:xfrm>
          <a:off x="0" y="0"/>
          <a:ext cx="0" cy="0"/>
          <a:chOff x="0" y="0"/>
          <a:chExt cx="0" cy="0"/>
        </a:xfrm>
      </p:grpSpPr>
      <p:pic>
        <p:nvPicPr>
          <p:cNvPr id="313" name="Google Shape;313;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14" name="Google Shape;314;p4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4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316" name="Google Shape;316;p4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17" name="Google Shape;317;p4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318" name="Google Shape;318;p4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 name="Google Shape;319;p4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4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21" name="Google Shape;321;p4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322" name="Shape 322"/>
        <p:cNvGrpSpPr/>
        <p:nvPr/>
      </p:nvGrpSpPr>
      <p:grpSpPr>
        <a:xfrm>
          <a:off x="0" y="0"/>
          <a:ext cx="0" cy="0"/>
          <a:chOff x="0" y="0"/>
          <a:chExt cx="0" cy="0"/>
        </a:xfrm>
      </p:grpSpPr>
      <p:pic>
        <p:nvPicPr>
          <p:cNvPr id="323" name="Google Shape;32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24" name="Google Shape;324;p4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4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6" name="Google Shape;326;p4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327" name="Google Shape;327;p4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4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 name="Google Shape;329;p4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30" name="Google Shape;330;p4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331" name="Google Shape;331;p49"/>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332" name="Shape 332"/>
        <p:cNvGrpSpPr/>
        <p:nvPr/>
      </p:nvGrpSpPr>
      <p:grpSpPr>
        <a:xfrm>
          <a:off x="0" y="0"/>
          <a:ext cx="0" cy="0"/>
          <a:chOff x="0" y="0"/>
          <a:chExt cx="0" cy="0"/>
        </a:xfrm>
      </p:grpSpPr>
      <p:pic>
        <p:nvPicPr>
          <p:cNvPr id="333" name="Google Shape;333;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34" name="Google Shape;334;p5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5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36" name="Google Shape;336;p5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37" name="Google Shape;337;p5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5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5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40" name="Google Shape;340;p5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341" name="Google Shape;341;p50"/>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342" name="Shape 342"/>
        <p:cNvGrpSpPr/>
        <p:nvPr/>
      </p:nvGrpSpPr>
      <p:grpSpPr>
        <a:xfrm>
          <a:off x="0" y="0"/>
          <a:ext cx="0" cy="0"/>
          <a:chOff x="0" y="0"/>
          <a:chExt cx="0" cy="0"/>
        </a:xfrm>
      </p:grpSpPr>
      <p:pic>
        <p:nvPicPr>
          <p:cNvPr id="343" name="Google Shape;343;p51"/>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344" name="Google Shape;344;p51"/>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345" name="Google Shape;345;p5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1"/>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47" name="Google Shape;347;p5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48" name="Google Shape;348;p51"/>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349" name="Google Shape;349;p5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350" name="Google Shape;350;p51"/>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51"/>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352" name="Shape 352"/>
        <p:cNvGrpSpPr/>
        <p:nvPr/>
      </p:nvGrpSpPr>
      <p:grpSpPr>
        <a:xfrm>
          <a:off x="0" y="0"/>
          <a:ext cx="0" cy="0"/>
          <a:chOff x="0" y="0"/>
          <a:chExt cx="0" cy="0"/>
        </a:xfrm>
      </p:grpSpPr>
      <p:pic>
        <p:nvPicPr>
          <p:cNvPr id="353" name="Google Shape;353;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4" name="Google Shape;354;p5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5" name="Google Shape;355;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357" name="Shape 357"/>
        <p:cNvGrpSpPr/>
        <p:nvPr/>
      </p:nvGrpSpPr>
      <p:grpSpPr>
        <a:xfrm>
          <a:off x="0" y="0"/>
          <a:ext cx="0" cy="0"/>
          <a:chOff x="0" y="0"/>
          <a:chExt cx="0" cy="0"/>
        </a:xfrm>
      </p:grpSpPr>
      <p:pic>
        <p:nvPicPr>
          <p:cNvPr id="358" name="Google Shape;35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9" name="Google Shape;359;p53"/>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60" name="Google Shape;360;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362" name="Shape 362"/>
        <p:cNvGrpSpPr/>
        <p:nvPr/>
      </p:nvGrpSpPr>
      <p:grpSpPr>
        <a:xfrm>
          <a:off x="0" y="0"/>
          <a:ext cx="0" cy="0"/>
          <a:chOff x="0" y="0"/>
          <a:chExt cx="0" cy="0"/>
        </a:xfrm>
      </p:grpSpPr>
      <p:sp>
        <p:nvSpPr>
          <p:cNvPr id="363" name="Google Shape;363;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 name="Google Shape;365;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6" name="Google Shape;36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7" name="Google Shape;367;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8" name="Google Shape;368;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5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370" name="Shape 370"/>
        <p:cNvGrpSpPr/>
        <p:nvPr/>
      </p:nvGrpSpPr>
      <p:grpSpPr>
        <a:xfrm>
          <a:off x="0" y="0"/>
          <a:ext cx="0" cy="0"/>
          <a:chOff x="0" y="0"/>
          <a:chExt cx="0" cy="0"/>
        </a:xfrm>
      </p:grpSpPr>
      <p:pic>
        <p:nvPicPr>
          <p:cNvPr id="371" name="Google Shape;371;p55"/>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372" name="Google Shape;372;p55"/>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55"/>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74" name="Google Shape;374;p55"/>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55"/>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7" name="Google Shape;377;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378" name="Google Shape;378;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5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380" name="Shape 380"/>
        <p:cNvGrpSpPr/>
        <p:nvPr/>
      </p:nvGrpSpPr>
      <p:grpSpPr>
        <a:xfrm>
          <a:off x="0" y="0"/>
          <a:ext cx="0" cy="0"/>
          <a:chOff x="0" y="0"/>
          <a:chExt cx="0" cy="0"/>
        </a:xfrm>
      </p:grpSpPr>
      <p:pic>
        <p:nvPicPr>
          <p:cNvPr id="381" name="Google Shape;381;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82" name="Google Shape;382;p56"/>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83" name="Google Shape;383;p56"/>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384" name="Google Shape;384;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386" name="Shape 386"/>
        <p:cNvGrpSpPr/>
        <p:nvPr/>
      </p:nvGrpSpPr>
      <p:grpSpPr>
        <a:xfrm>
          <a:off x="0" y="0"/>
          <a:ext cx="0" cy="0"/>
          <a:chOff x="0" y="0"/>
          <a:chExt cx="0" cy="0"/>
        </a:xfrm>
      </p:grpSpPr>
      <p:pic>
        <p:nvPicPr>
          <p:cNvPr id="387" name="Google Shape;387;p5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88" name="Google Shape;388;p5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91" name="Google Shape;391;p57"/>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92" name="Google Shape;39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3" name="Google Shape;393;p57"/>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94" name="Google Shape;394;p57"/>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395" name="Shape 395"/>
        <p:cNvGrpSpPr/>
        <p:nvPr/>
      </p:nvGrpSpPr>
      <p:grpSpPr>
        <a:xfrm>
          <a:off x="0" y="0"/>
          <a:ext cx="0" cy="0"/>
          <a:chOff x="0" y="0"/>
          <a:chExt cx="0" cy="0"/>
        </a:xfrm>
      </p:grpSpPr>
      <p:pic>
        <p:nvPicPr>
          <p:cNvPr id="396" name="Google Shape;396;p5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97" name="Google Shape;397;p5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5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99" name="Google Shape;399;p5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5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58"/>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402" name="Google Shape;402;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5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04" name="Google Shape;404;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5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406" name="Shape 406"/>
        <p:cNvGrpSpPr/>
        <p:nvPr/>
      </p:nvGrpSpPr>
      <p:grpSpPr>
        <a:xfrm>
          <a:off x="0" y="0"/>
          <a:ext cx="0" cy="0"/>
          <a:chOff x="0" y="0"/>
          <a:chExt cx="0" cy="0"/>
        </a:xfrm>
      </p:grpSpPr>
      <p:pic>
        <p:nvPicPr>
          <p:cNvPr id="407" name="Google Shape;407;p59"/>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408" name="Google Shape;40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9" name="Google Shape;409;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59"/>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413" name="Google Shape;413;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4" name="Google Shape;414;p5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5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416" name="Shape 416"/>
        <p:cNvGrpSpPr/>
        <p:nvPr/>
      </p:nvGrpSpPr>
      <p:grpSpPr>
        <a:xfrm>
          <a:off x="0" y="0"/>
          <a:ext cx="0" cy="0"/>
          <a:chOff x="0" y="0"/>
          <a:chExt cx="0" cy="0"/>
        </a:xfrm>
      </p:grpSpPr>
      <p:pic>
        <p:nvPicPr>
          <p:cNvPr id="417" name="Google Shape;417;p6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18" name="Google Shape;418;p6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6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20" name="Google Shape;420;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1" name="Google Shape;421;p60"/>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60"/>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 name="Google Shape;423;p6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24" name="Google Shape;424;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5" name="Google Shape;425;p60"/>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426" name="Shape 426"/>
        <p:cNvGrpSpPr/>
        <p:nvPr/>
      </p:nvGrpSpPr>
      <p:grpSpPr>
        <a:xfrm>
          <a:off x="0" y="0"/>
          <a:ext cx="0" cy="0"/>
          <a:chOff x="0" y="0"/>
          <a:chExt cx="0" cy="0"/>
        </a:xfrm>
      </p:grpSpPr>
      <p:sp>
        <p:nvSpPr>
          <p:cNvPr id="427" name="Google Shape;427;p61"/>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9" name="Google Shape;429;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0" name="Google Shape;430;p6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431" name="Google Shape;431;p61"/>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61"/>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3" name="Google Shape;433;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4" name="Google Shape;434;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5" name="Google Shape;435;p61"/>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436" name="Shape 436"/>
        <p:cNvGrpSpPr/>
        <p:nvPr/>
      </p:nvGrpSpPr>
      <p:grpSpPr>
        <a:xfrm>
          <a:off x="0" y="0"/>
          <a:ext cx="0" cy="0"/>
          <a:chOff x="0" y="0"/>
          <a:chExt cx="0" cy="0"/>
        </a:xfrm>
      </p:grpSpPr>
      <p:pic>
        <p:nvPicPr>
          <p:cNvPr id="437" name="Google Shape;437;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38" name="Google Shape;438;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62"/>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440" name="Google Shape;440;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62"/>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442" name="Google Shape;442;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6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6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445" name="Google Shape;44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6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447" name="Shape 447"/>
        <p:cNvGrpSpPr/>
        <p:nvPr/>
      </p:nvGrpSpPr>
      <p:grpSpPr>
        <a:xfrm>
          <a:off x="0" y="0"/>
          <a:ext cx="0" cy="0"/>
          <a:chOff x="0" y="0"/>
          <a:chExt cx="0" cy="0"/>
        </a:xfrm>
      </p:grpSpPr>
      <p:sp>
        <p:nvSpPr>
          <p:cNvPr id="448" name="Google Shape;448;p63"/>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449" name="Google Shape;449;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0" name="Google Shape;450;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51" name="Google Shape;451;p63"/>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452" name="Google Shape;452;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3" name="Google Shape;453;p6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4" name="Google Shape;454;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5" name="Google Shape;455;p6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6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457" name="Shape 457"/>
        <p:cNvGrpSpPr/>
        <p:nvPr/>
      </p:nvGrpSpPr>
      <p:grpSpPr>
        <a:xfrm>
          <a:off x="0" y="0"/>
          <a:ext cx="0" cy="0"/>
          <a:chOff x="0" y="0"/>
          <a:chExt cx="0" cy="0"/>
        </a:xfrm>
      </p:grpSpPr>
      <p:sp>
        <p:nvSpPr>
          <p:cNvPr id="458" name="Google Shape;458;p6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1" name="Google Shape;461;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2" name="Google Shape;46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3" name="Google Shape;463;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4" name="Google Shape;464;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5" name="Google Shape;465;p64"/>
          <p:cNvGrpSpPr/>
          <p:nvPr/>
        </p:nvGrpSpPr>
        <p:grpSpPr>
          <a:xfrm>
            <a:off x="457200" y="1378813"/>
            <a:ext cx="776889" cy="621300"/>
            <a:chOff x="457200" y="1378813"/>
            <a:chExt cx="776889" cy="621300"/>
          </a:xfrm>
        </p:grpSpPr>
        <p:sp>
          <p:nvSpPr>
            <p:cNvPr id="466" name="Google Shape;466;p6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67" name="Google Shape;467;p6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64"/>
          <p:cNvGrpSpPr/>
          <p:nvPr/>
        </p:nvGrpSpPr>
        <p:grpSpPr>
          <a:xfrm>
            <a:off x="457200" y="2228725"/>
            <a:ext cx="776889" cy="621300"/>
            <a:chOff x="457200" y="1378813"/>
            <a:chExt cx="776889" cy="621300"/>
          </a:xfrm>
        </p:grpSpPr>
        <p:sp>
          <p:nvSpPr>
            <p:cNvPr id="469" name="Google Shape;469;p6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70" name="Google Shape;470;p6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64"/>
          <p:cNvGrpSpPr/>
          <p:nvPr/>
        </p:nvGrpSpPr>
        <p:grpSpPr>
          <a:xfrm>
            <a:off x="457200" y="3073850"/>
            <a:ext cx="776889" cy="621300"/>
            <a:chOff x="457200" y="1378813"/>
            <a:chExt cx="776889" cy="621300"/>
          </a:xfrm>
        </p:grpSpPr>
        <p:sp>
          <p:nvSpPr>
            <p:cNvPr id="472" name="Google Shape;472;p6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73" name="Google Shape;473;p6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64"/>
          <p:cNvGrpSpPr/>
          <p:nvPr/>
        </p:nvGrpSpPr>
        <p:grpSpPr>
          <a:xfrm>
            <a:off x="457200" y="3923750"/>
            <a:ext cx="776889" cy="621300"/>
            <a:chOff x="457200" y="1378813"/>
            <a:chExt cx="776889" cy="621300"/>
          </a:xfrm>
        </p:grpSpPr>
        <p:sp>
          <p:nvSpPr>
            <p:cNvPr id="475" name="Google Shape;475;p6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76" name="Google Shape;476;p6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64"/>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 name="Google Shape;478;p6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4"/>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64"/>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64"/>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484" name="Shape 484"/>
        <p:cNvGrpSpPr/>
        <p:nvPr/>
      </p:nvGrpSpPr>
      <p:grpSpPr>
        <a:xfrm>
          <a:off x="0" y="0"/>
          <a:ext cx="0" cy="0"/>
          <a:chOff x="0" y="0"/>
          <a:chExt cx="0" cy="0"/>
        </a:xfrm>
      </p:grpSpPr>
      <p:sp>
        <p:nvSpPr>
          <p:cNvPr id="485" name="Google Shape;485;p6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2" name="Google Shape;492;p65"/>
          <p:cNvGrpSpPr/>
          <p:nvPr/>
        </p:nvGrpSpPr>
        <p:grpSpPr>
          <a:xfrm>
            <a:off x="457200" y="1300225"/>
            <a:ext cx="776889" cy="621300"/>
            <a:chOff x="457200" y="1378813"/>
            <a:chExt cx="776889" cy="621300"/>
          </a:xfrm>
        </p:grpSpPr>
        <p:sp>
          <p:nvSpPr>
            <p:cNvPr id="493" name="Google Shape;493;p6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94" name="Google Shape;494;p6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65"/>
          <p:cNvGrpSpPr/>
          <p:nvPr/>
        </p:nvGrpSpPr>
        <p:grpSpPr>
          <a:xfrm>
            <a:off x="457200" y="2000125"/>
            <a:ext cx="776889" cy="621300"/>
            <a:chOff x="457200" y="1378813"/>
            <a:chExt cx="776889" cy="621300"/>
          </a:xfrm>
        </p:grpSpPr>
        <p:sp>
          <p:nvSpPr>
            <p:cNvPr id="496" name="Google Shape;496;p6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97" name="Google Shape;497;p6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65"/>
          <p:cNvGrpSpPr/>
          <p:nvPr/>
        </p:nvGrpSpPr>
        <p:grpSpPr>
          <a:xfrm>
            <a:off x="457200" y="2692850"/>
            <a:ext cx="776889" cy="621300"/>
            <a:chOff x="457200" y="1378813"/>
            <a:chExt cx="776889" cy="621300"/>
          </a:xfrm>
        </p:grpSpPr>
        <p:sp>
          <p:nvSpPr>
            <p:cNvPr id="499" name="Google Shape;499;p6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00" name="Google Shape;500;p6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65"/>
          <p:cNvGrpSpPr/>
          <p:nvPr/>
        </p:nvGrpSpPr>
        <p:grpSpPr>
          <a:xfrm>
            <a:off x="457200" y="3390350"/>
            <a:ext cx="776889" cy="621300"/>
            <a:chOff x="457200" y="1378813"/>
            <a:chExt cx="776889" cy="621300"/>
          </a:xfrm>
        </p:grpSpPr>
        <p:sp>
          <p:nvSpPr>
            <p:cNvPr id="502" name="Google Shape;502;p6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03" name="Google Shape;503;p6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65"/>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6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65"/>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65"/>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1" name="Google Shape;511;p65"/>
          <p:cNvGrpSpPr/>
          <p:nvPr/>
        </p:nvGrpSpPr>
        <p:grpSpPr>
          <a:xfrm>
            <a:off x="469500" y="4083075"/>
            <a:ext cx="776889" cy="621300"/>
            <a:chOff x="457200" y="1378813"/>
            <a:chExt cx="776889" cy="621300"/>
          </a:xfrm>
        </p:grpSpPr>
        <p:sp>
          <p:nvSpPr>
            <p:cNvPr id="512" name="Google Shape;512;p65"/>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13" name="Google Shape;513;p65"/>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6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516" name="Shape 516"/>
        <p:cNvGrpSpPr/>
        <p:nvPr/>
      </p:nvGrpSpPr>
      <p:grpSpPr>
        <a:xfrm>
          <a:off x="0" y="0"/>
          <a:ext cx="0" cy="0"/>
          <a:chOff x="0" y="0"/>
          <a:chExt cx="0" cy="0"/>
        </a:xfrm>
      </p:grpSpPr>
      <p:sp>
        <p:nvSpPr>
          <p:cNvPr id="517" name="Google Shape;517;p6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0" name="Google Shape;520;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2" name="Google Shape;522;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3" name="Google Shape;523;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24" name="Google Shape;524;p66"/>
          <p:cNvGrpSpPr/>
          <p:nvPr/>
        </p:nvGrpSpPr>
        <p:grpSpPr>
          <a:xfrm>
            <a:off x="457200" y="1237825"/>
            <a:ext cx="776900" cy="486300"/>
            <a:chOff x="457200" y="1466425"/>
            <a:chExt cx="776900" cy="486300"/>
          </a:xfrm>
        </p:grpSpPr>
        <p:sp>
          <p:nvSpPr>
            <p:cNvPr id="525" name="Google Shape;525;p6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26" name="Google Shape;526;p6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66"/>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6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66"/>
          <p:cNvGrpSpPr/>
          <p:nvPr/>
        </p:nvGrpSpPr>
        <p:grpSpPr>
          <a:xfrm>
            <a:off x="457200" y="1828900"/>
            <a:ext cx="776900" cy="486300"/>
            <a:chOff x="457200" y="1466425"/>
            <a:chExt cx="776900" cy="486300"/>
          </a:xfrm>
        </p:grpSpPr>
        <p:sp>
          <p:nvSpPr>
            <p:cNvPr id="530" name="Google Shape;530;p6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31" name="Google Shape;531;p6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6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66"/>
          <p:cNvGrpSpPr/>
          <p:nvPr/>
        </p:nvGrpSpPr>
        <p:grpSpPr>
          <a:xfrm>
            <a:off x="457200" y="2419975"/>
            <a:ext cx="776900" cy="486300"/>
            <a:chOff x="457200" y="1466425"/>
            <a:chExt cx="776900" cy="486300"/>
          </a:xfrm>
        </p:grpSpPr>
        <p:sp>
          <p:nvSpPr>
            <p:cNvPr id="534" name="Google Shape;534;p6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35" name="Google Shape;535;p6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6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66"/>
          <p:cNvGrpSpPr/>
          <p:nvPr/>
        </p:nvGrpSpPr>
        <p:grpSpPr>
          <a:xfrm>
            <a:off x="457200" y="3011050"/>
            <a:ext cx="776900" cy="486300"/>
            <a:chOff x="457200" y="1466425"/>
            <a:chExt cx="776900" cy="486300"/>
          </a:xfrm>
        </p:grpSpPr>
        <p:sp>
          <p:nvSpPr>
            <p:cNvPr id="538" name="Google Shape;538;p6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39" name="Google Shape;539;p6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6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66"/>
          <p:cNvGrpSpPr/>
          <p:nvPr/>
        </p:nvGrpSpPr>
        <p:grpSpPr>
          <a:xfrm>
            <a:off x="457200" y="3602137"/>
            <a:ext cx="776900" cy="486300"/>
            <a:chOff x="457200" y="1466425"/>
            <a:chExt cx="776900" cy="486300"/>
          </a:xfrm>
        </p:grpSpPr>
        <p:sp>
          <p:nvSpPr>
            <p:cNvPr id="542" name="Google Shape;542;p6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43" name="Google Shape;543;p6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6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66"/>
          <p:cNvGrpSpPr/>
          <p:nvPr/>
        </p:nvGrpSpPr>
        <p:grpSpPr>
          <a:xfrm>
            <a:off x="457200" y="4193262"/>
            <a:ext cx="776900" cy="486300"/>
            <a:chOff x="457200" y="1466425"/>
            <a:chExt cx="776900" cy="486300"/>
          </a:xfrm>
        </p:grpSpPr>
        <p:sp>
          <p:nvSpPr>
            <p:cNvPr id="546" name="Google Shape;546;p6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547" name="Google Shape;547;p6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66"/>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66"/>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6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66"/>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66"/>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553" name="Shape 553"/>
        <p:cNvGrpSpPr/>
        <p:nvPr/>
      </p:nvGrpSpPr>
      <p:grpSpPr>
        <a:xfrm>
          <a:off x="0" y="0"/>
          <a:ext cx="0" cy="0"/>
          <a:chOff x="0" y="0"/>
          <a:chExt cx="0" cy="0"/>
        </a:xfrm>
      </p:grpSpPr>
      <p:sp>
        <p:nvSpPr>
          <p:cNvPr id="554" name="Google Shape;554;p6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8" name="Google Shape;55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9" name="Google Shape;55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0" name="Google Shape;560;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61" name="Google Shape;561;p67"/>
          <p:cNvGrpSpPr/>
          <p:nvPr/>
        </p:nvGrpSpPr>
        <p:grpSpPr>
          <a:xfrm>
            <a:off x="457200" y="1237825"/>
            <a:ext cx="776900" cy="486300"/>
            <a:chOff x="457200" y="1466425"/>
            <a:chExt cx="776900" cy="486300"/>
          </a:xfrm>
        </p:grpSpPr>
        <p:sp>
          <p:nvSpPr>
            <p:cNvPr id="562" name="Google Shape;562;p6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63" name="Google Shape;563;p6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67"/>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6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67"/>
          <p:cNvGrpSpPr/>
          <p:nvPr/>
        </p:nvGrpSpPr>
        <p:grpSpPr>
          <a:xfrm>
            <a:off x="457200" y="1828900"/>
            <a:ext cx="776900" cy="486300"/>
            <a:chOff x="457200" y="1466425"/>
            <a:chExt cx="776900" cy="486300"/>
          </a:xfrm>
        </p:grpSpPr>
        <p:sp>
          <p:nvSpPr>
            <p:cNvPr id="567" name="Google Shape;567;p6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68" name="Google Shape;568;p6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6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67"/>
          <p:cNvGrpSpPr/>
          <p:nvPr/>
        </p:nvGrpSpPr>
        <p:grpSpPr>
          <a:xfrm>
            <a:off x="457200" y="2419975"/>
            <a:ext cx="776900" cy="486300"/>
            <a:chOff x="457200" y="1466425"/>
            <a:chExt cx="776900" cy="486300"/>
          </a:xfrm>
        </p:grpSpPr>
        <p:sp>
          <p:nvSpPr>
            <p:cNvPr id="571" name="Google Shape;571;p6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72" name="Google Shape;572;p6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6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67"/>
          <p:cNvGrpSpPr/>
          <p:nvPr/>
        </p:nvGrpSpPr>
        <p:grpSpPr>
          <a:xfrm>
            <a:off x="457200" y="3011050"/>
            <a:ext cx="776900" cy="486300"/>
            <a:chOff x="457200" y="1466425"/>
            <a:chExt cx="776900" cy="486300"/>
          </a:xfrm>
        </p:grpSpPr>
        <p:sp>
          <p:nvSpPr>
            <p:cNvPr id="575" name="Google Shape;575;p6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76" name="Google Shape;576;p6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6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67"/>
          <p:cNvGrpSpPr/>
          <p:nvPr/>
        </p:nvGrpSpPr>
        <p:grpSpPr>
          <a:xfrm>
            <a:off x="457200" y="3602137"/>
            <a:ext cx="776900" cy="486300"/>
            <a:chOff x="457200" y="1466425"/>
            <a:chExt cx="776900" cy="486300"/>
          </a:xfrm>
        </p:grpSpPr>
        <p:sp>
          <p:nvSpPr>
            <p:cNvPr id="579" name="Google Shape;579;p6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80" name="Google Shape;580;p6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6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67"/>
          <p:cNvGrpSpPr/>
          <p:nvPr/>
        </p:nvGrpSpPr>
        <p:grpSpPr>
          <a:xfrm>
            <a:off x="457200" y="4193262"/>
            <a:ext cx="776900" cy="486300"/>
            <a:chOff x="457200" y="1466425"/>
            <a:chExt cx="776900" cy="486300"/>
          </a:xfrm>
        </p:grpSpPr>
        <p:sp>
          <p:nvSpPr>
            <p:cNvPr id="583" name="Google Shape;583;p6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584" name="Google Shape;584;p6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67"/>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67"/>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67"/>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67"/>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67"/>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590" name="Shape 590"/>
        <p:cNvGrpSpPr/>
        <p:nvPr/>
      </p:nvGrpSpPr>
      <p:grpSpPr>
        <a:xfrm>
          <a:off x="0" y="0"/>
          <a:ext cx="0" cy="0"/>
          <a:chOff x="0" y="0"/>
          <a:chExt cx="0" cy="0"/>
        </a:xfrm>
      </p:grpSpPr>
      <p:sp>
        <p:nvSpPr>
          <p:cNvPr id="591" name="Google Shape;591;p6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4" name="Google Shape;594;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6" name="Google Shape;59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7" name="Google Shape;597;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98" name="Google Shape;598;p68"/>
          <p:cNvGrpSpPr/>
          <p:nvPr/>
        </p:nvGrpSpPr>
        <p:grpSpPr>
          <a:xfrm>
            <a:off x="457222" y="1149803"/>
            <a:ext cx="713194" cy="446423"/>
            <a:chOff x="457200" y="1466425"/>
            <a:chExt cx="776900" cy="486300"/>
          </a:xfrm>
        </p:grpSpPr>
        <p:sp>
          <p:nvSpPr>
            <p:cNvPr id="599" name="Google Shape;599;p6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600" name="Google Shape;600;p6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68"/>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6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68"/>
          <p:cNvGrpSpPr/>
          <p:nvPr/>
        </p:nvGrpSpPr>
        <p:grpSpPr>
          <a:xfrm>
            <a:off x="457222" y="1672428"/>
            <a:ext cx="713194" cy="446423"/>
            <a:chOff x="457200" y="1466425"/>
            <a:chExt cx="776900" cy="486300"/>
          </a:xfrm>
        </p:grpSpPr>
        <p:sp>
          <p:nvSpPr>
            <p:cNvPr id="604" name="Google Shape;604;p6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605" name="Google Shape;605;p6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68"/>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6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68"/>
          <p:cNvGrpSpPr/>
          <p:nvPr/>
        </p:nvGrpSpPr>
        <p:grpSpPr>
          <a:xfrm>
            <a:off x="457197" y="2195578"/>
            <a:ext cx="713194" cy="446423"/>
            <a:chOff x="457200" y="1466425"/>
            <a:chExt cx="776900" cy="486300"/>
          </a:xfrm>
        </p:grpSpPr>
        <p:sp>
          <p:nvSpPr>
            <p:cNvPr id="609" name="Google Shape;609;p6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610" name="Google Shape;610;p6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68"/>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6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68"/>
          <p:cNvGrpSpPr/>
          <p:nvPr/>
        </p:nvGrpSpPr>
        <p:grpSpPr>
          <a:xfrm>
            <a:off x="457197" y="2718203"/>
            <a:ext cx="713194" cy="446423"/>
            <a:chOff x="457200" y="1466425"/>
            <a:chExt cx="776900" cy="486300"/>
          </a:xfrm>
        </p:grpSpPr>
        <p:sp>
          <p:nvSpPr>
            <p:cNvPr id="614" name="Google Shape;614;p6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615" name="Google Shape;615;p6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68"/>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6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p68"/>
          <p:cNvGrpSpPr/>
          <p:nvPr/>
        </p:nvGrpSpPr>
        <p:grpSpPr>
          <a:xfrm>
            <a:off x="457222" y="3240828"/>
            <a:ext cx="713194" cy="446423"/>
            <a:chOff x="457200" y="1466425"/>
            <a:chExt cx="776900" cy="486300"/>
          </a:xfrm>
        </p:grpSpPr>
        <p:sp>
          <p:nvSpPr>
            <p:cNvPr id="619" name="Google Shape;619;p6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620" name="Google Shape;620;p6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68"/>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6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68"/>
          <p:cNvGrpSpPr/>
          <p:nvPr/>
        </p:nvGrpSpPr>
        <p:grpSpPr>
          <a:xfrm>
            <a:off x="457222" y="3763453"/>
            <a:ext cx="713194" cy="446423"/>
            <a:chOff x="457200" y="1466425"/>
            <a:chExt cx="776900" cy="486300"/>
          </a:xfrm>
        </p:grpSpPr>
        <p:sp>
          <p:nvSpPr>
            <p:cNvPr id="624" name="Google Shape;624;p6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625" name="Google Shape;625;p6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68"/>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6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 name="Google Shape;628;p68"/>
          <p:cNvGrpSpPr/>
          <p:nvPr/>
        </p:nvGrpSpPr>
        <p:grpSpPr>
          <a:xfrm>
            <a:off x="457222" y="4311603"/>
            <a:ext cx="713194" cy="446423"/>
            <a:chOff x="457200" y="1466425"/>
            <a:chExt cx="776900" cy="486300"/>
          </a:xfrm>
        </p:grpSpPr>
        <p:sp>
          <p:nvSpPr>
            <p:cNvPr id="629" name="Google Shape;629;p6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630" name="Google Shape;630;p6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68"/>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632" name="Shape 632"/>
        <p:cNvGrpSpPr/>
        <p:nvPr/>
      </p:nvGrpSpPr>
      <p:grpSpPr>
        <a:xfrm>
          <a:off x="0" y="0"/>
          <a:ext cx="0" cy="0"/>
          <a:chOff x="0" y="0"/>
          <a:chExt cx="0" cy="0"/>
        </a:xfrm>
      </p:grpSpPr>
      <p:sp>
        <p:nvSpPr>
          <p:cNvPr id="633" name="Google Shape;633;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5" name="Google Shape;635;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6" name="Google Shape;636;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7" name="Google Shape;637;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8" name="Google Shape;638;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6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69"/>
          <p:cNvGrpSpPr/>
          <p:nvPr/>
        </p:nvGrpSpPr>
        <p:grpSpPr>
          <a:xfrm>
            <a:off x="457427" y="3873038"/>
            <a:ext cx="602564" cy="377174"/>
            <a:chOff x="457200" y="1466425"/>
            <a:chExt cx="776900" cy="486300"/>
          </a:xfrm>
        </p:grpSpPr>
        <p:sp>
          <p:nvSpPr>
            <p:cNvPr id="641" name="Google Shape;641;p6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642" name="Google Shape;642;p6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6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6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69"/>
          <p:cNvGrpSpPr/>
          <p:nvPr/>
        </p:nvGrpSpPr>
        <p:grpSpPr>
          <a:xfrm>
            <a:off x="457315" y="4311142"/>
            <a:ext cx="602564" cy="377174"/>
            <a:chOff x="457200" y="1466425"/>
            <a:chExt cx="776900" cy="486300"/>
          </a:xfrm>
        </p:grpSpPr>
        <p:sp>
          <p:nvSpPr>
            <p:cNvPr id="646" name="Google Shape;646;p6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647" name="Google Shape;647;p6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6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6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69"/>
          <p:cNvGrpSpPr/>
          <p:nvPr/>
        </p:nvGrpSpPr>
        <p:grpSpPr>
          <a:xfrm>
            <a:off x="457377" y="2996663"/>
            <a:ext cx="602564" cy="377174"/>
            <a:chOff x="457200" y="1466425"/>
            <a:chExt cx="776900" cy="486300"/>
          </a:xfrm>
        </p:grpSpPr>
        <p:sp>
          <p:nvSpPr>
            <p:cNvPr id="651" name="Google Shape;651;p6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652" name="Google Shape;652;p6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6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6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69"/>
          <p:cNvGrpSpPr/>
          <p:nvPr/>
        </p:nvGrpSpPr>
        <p:grpSpPr>
          <a:xfrm>
            <a:off x="457265" y="3434767"/>
            <a:ext cx="602564" cy="377174"/>
            <a:chOff x="457200" y="1466425"/>
            <a:chExt cx="776900" cy="486300"/>
          </a:xfrm>
        </p:grpSpPr>
        <p:sp>
          <p:nvSpPr>
            <p:cNvPr id="656" name="Google Shape;656;p6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657" name="Google Shape;657;p6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6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6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69"/>
          <p:cNvGrpSpPr/>
          <p:nvPr/>
        </p:nvGrpSpPr>
        <p:grpSpPr>
          <a:xfrm>
            <a:off x="457402" y="2135288"/>
            <a:ext cx="602564" cy="377174"/>
            <a:chOff x="457200" y="1466425"/>
            <a:chExt cx="776900" cy="486300"/>
          </a:xfrm>
        </p:grpSpPr>
        <p:sp>
          <p:nvSpPr>
            <p:cNvPr id="661" name="Google Shape;661;p6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662" name="Google Shape;662;p6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69"/>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6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69"/>
          <p:cNvGrpSpPr/>
          <p:nvPr/>
        </p:nvGrpSpPr>
        <p:grpSpPr>
          <a:xfrm>
            <a:off x="457290" y="2573392"/>
            <a:ext cx="602564" cy="377174"/>
            <a:chOff x="457200" y="1466425"/>
            <a:chExt cx="776900" cy="486300"/>
          </a:xfrm>
        </p:grpSpPr>
        <p:sp>
          <p:nvSpPr>
            <p:cNvPr id="666" name="Google Shape;666;p6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667" name="Google Shape;667;p6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69"/>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6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69"/>
          <p:cNvGrpSpPr/>
          <p:nvPr/>
        </p:nvGrpSpPr>
        <p:grpSpPr>
          <a:xfrm>
            <a:off x="457352" y="1258913"/>
            <a:ext cx="602564" cy="377174"/>
            <a:chOff x="457200" y="1466425"/>
            <a:chExt cx="776900" cy="486300"/>
          </a:xfrm>
        </p:grpSpPr>
        <p:sp>
          <p:nvSpPr>
            <p:cNvPr id="671" name="Google Shape;671;p6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672" name="Google Shape;672;p6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69"/>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6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69"/>
          <p:cNvGrpSpPr/>
          <p:nvPr/>
        </p:nvGrpSpPr>
        <p:grpSpPr>
          <a:xfrm>
            <a:off x="457240" y="1697017"/>
            <a:ext cx="602564" cy="377174"/>
            <a:chOff x="457200" y="1466425"/>
            <a:chExt cx="776900" cy="486300"/>
          </a:xfrm>
        </p:grpSpPr>
        <p:sp>
          <p:nvSpPr>
            <p:cNvPr id="676" name="Google Shape;676;p6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677" name="Google Shape;677;p6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69"/>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679" name="Shape 679"/>
        <p:cNvGrpSpPr/>
        <p:nvPr/>
      </p:nvGrpSpPr>
      <p:grpSpPr>
        <a:xfrm>
          <a:off x="0" y="0"/>
          <a:ext cx="0" cy="0"/>
          <a:chOff x="0" y="0"/>
          <a:chExt cx="0" cy="0"/>
        </a:xfrm>
      </p:grpSpPr>
      <p:sp>
        <p:nvSpPr>
          <p:cNvPr id="680" name="Google Shape;680;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2" name="Google Shape;682;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3" name="Google Shape;683;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4" name="Google Shape;684;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5" name="Google Shape;685;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70"/>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70"/>
          <p:cNvGrpSpPr/>
          <p:nvPr/>
        </p:nvGrpSpPr>
        <p:grpSpPr>
          <a:xfrm>
            <a:off x="457427" y="3873038"/>
            <a:ext cx="602564" cy="377174"/>
            <a:chOff x="457200" y="1466425"/>
            <a:chExt cx="776900" cy="486300"/>
          </a:xfrm>
        </p:grpSpPr>
        <p:sp>
          <p:nvSpPr>
            <p:cNvPr id="688" name="Google Shape;688;p7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689" name="Google Shape;689;p7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70"/>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70"/>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70"/>
          <p:cNvGrpSpPr/>
          <p:nvPr/>
        </p:nvGrpSpPr>
        <p:grpSpPr>
          <a:xfrm>
            <a:off x="457315" y="4311142"/>
            <a:ext cx="602564" cy="377174"/>
            <a:chOff x="457200" y="1466425"/>
            <a:chExt cx="776900" cy="486300"/>
          </a:xfrm>
        </p:grpSpPr>
        <p:sp>
          <p:nvSpPr>
            <p:cNvPr id="693" name="Google Shape;693;p7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694" name="Google Shape;694;p7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70"/>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70"/>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0"/>
          <p:cNvGrpSpPr/>
          <p:nvPr/>
        </p:nvGrpSpPr>
        <p:grpSpPr>
          <a:xfrm>
            <a:off x="457377" y="2996663"/>
            <a:ext cx="602564" cy="377174"/>
            <a:chOff x="457200" y="1466425"/>
            <a:chExt cx="776900" cy="486300"/>
          </a:xfrm>
        </p:grpSpPr>
        <p:sp>
          <p:nvSpPr>
            <p:cNvPr id="698" name="Google Shape;698;p7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699" name="Google Shape;699;p7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70"/>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70"/>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70"/>
          <p:cNvGrpSpPr/>
          <p:nvPr/>
        </p:nvGrpSpPr>
        <p:grpSpPr>
          <a:xfrm>
            <a:off x="457265" y="3434767"/>
            <a:ext cx="602564" cy="377174"/>
            <a:chOff x="457200" y="1466425"/>
            <a:chExt cx="776900" cy="486300"/>
          </a:xfrm>
        </p:grpSpPr>
        <p:sp>
          <p:nvSpPr>
            <p:cNvPr id="703" name="Google Shape;703;p7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704" name="Google Shape;704;p7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0"/>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70"/>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70"/>
          <p:cNvGrpSpPr/>
          <p:nvPr/>
        </p:nvGrpSpPr>
        <p:grpSpPr>
          <a:xfrm>
            <a:off x="457402" y="2135288"/>
            <a:ext cx="602564" cy="377174"/>
            <a:chOff x="457200" y="1466425"/>
            <a:chExt cx="776900" cy="486300"/>
          </a:xfrm>
        </p:grpSpPr>
        <p:sp>
          <p:nvSpPr>
            <p:cNvPr id="708" name="Google Shape;708;p7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709" name="Google Shape;709;p7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70"/>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70"/>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70"/>
          <p:cNvGrpSpPr/>
          <p:nvPr/>
        </p:nvGrpSpPr>
        <p:grpSpPr>
          <a:xfrm>
            <a:off x="457290" y="2573392"/>
            <a:ext cx="602564" cy="377174"/>
            <a:chOff x="457200" y="1466425"/>
            <a:chExt cx="776900" cy="486300"/>
          </a:xfrm>
        </p:grpSpPr>
        <p:sp>
          <p:nvSpPr>
            <p:cNvPr id="713" name="Google Shape;713;p7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714" name="Google Shape;714;p7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70"/>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70"/>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70"/>
          <p:cNvGrpSpPr/>
          <p:nvPr/>
        </p:nvGrpSpPr>
        <p:grpSpPr>
          <a:xfrm>
            <a:off x="457352" y="1258913"/>
            <a:ext cx="602564" cy="377174"/>
            <a:chOff x="457200" y="1466425"/>
            <a:chExt cx="776900" cy="486300"/>
          </a:xfrm>
        </p:grpSpPr>
        <p:sp>
          <p:nvSpPr>
            <p:cNvPr id="718" name="Google Shape;718;p7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719" name="Google Shape;719;p7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70"/>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70"/>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70"/>
          <p:cNvGrpSpPr/>
          <p:nvPr/>
        </p:nvGrpSpPr>
        <p:grpSpPr>
          <a:xfrm>
            <a:off x="457240" y="1697017"/>
            <a:ext cx="602564" cy="377174"/>
            <a:chOff x="457200" y="1466425"/>
            <a:chExt cx="776900" cy="486300"/>
          </a:xfrm>
        </p:grpSpPr>
        <p:sp>
          <p:nvSpPr>
            <p:cNvPr id="723" name="Google Shape;723;p7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724" name="Google Shape;724;p7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70"/>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726" name="Shape 726"/>
        <p:cNvGrpSpPr/>
        <p:nvPr/>
      </p:nvGrpSpPr>
      <p:grpSpPr>
        <a:xfrm>
          <a:off x="0" y="0"/>
          <a:ext cx="0" cy="0"/>
          <a:chOff x="0" y="0"/>
          <a:chExt cx="0" cy="0"/>
        </a:xfrm>
      </p:grpSpPr>
      <p:sp>
        <p:nvSpPr>
          <p:cNvPr id="727" name="Google Shape;727;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9" name="Google Shape;729;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0" name="Google Shape;7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1" name="Google Shape;731;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2" name="Google Shape;732;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7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1"/>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35" name="Google Shape;735;p71"/>
          <p:cNvGrpSpPr/>
          <p:nvPr/>
        </p:nvGrpSpPr>
        <p:grpSpPr>
          <a:xfrm>
            <a:off x="457181" y="1345103"/>
            <a:ext cx="533372" cy="533480"/>
            <a:chOff x="457200" y="1378813"/>
            <a:chExt cx="695400" cy="695450"/>
          </a:xfrm>
        </p:grpSpPr>
        <p:sp>
          <p:nvSpPr>
            <p:cNvPr id="736" name="Google Shape;736;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737" name="Google Shape;737;p71"/>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71"/>
          <p:cNvGrpSpPr/>
          <p:nvPr/>
        </p:nvGrpSpPr>
        <p:grpSpPr>
          <a:xfrm>
            <a:off x="3228956" y="1345103"/>
            <a:ext cx="533372" cy="533480"/>
            <a:chOff x="457200" y="1378813"/>
            <a:chExt cx="695400" cy="695450"/>
          </a:xfrm>
        </p:grpSpPr>
        <p:sp>
          <p:nvSpPr>
            <p:cNvPr id="739" name="Google Shape;739;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740" name="Google Shape;740;p71"/>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7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1"/>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43" name="Google Shape;743;p71"/>
          <p:cNvGrpSpPr/>
          <p:nvPr/>
        </p:nvGrpSpPr>
        <p:grpSpPr>
          <a:xfrm>
            <a:off x="6134081" y="1345853"/>
            <a:ext cx="533372" cy="533480"/>
            <a:chOff x="457200" y="1378813"/>
            <a:chExt cx="695400" cy="695450"/>
          </a:xfrm>
        </p:grpSpPr>
        <p:sp>
          <p:nvSpPr>
            <p:cNvPr id="744" name="Google Shape;744;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745" name="Google Shape;745;p71"/>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7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1"/>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748" name="Shape 748"/>
        <p:cNvGrpSpPr/>
        <p:nvPr/>
      </p:nvGrpSpPr>
      <p:grpSpPr>
        <a:xfrm>
          <a:off x="0" y="0"/>
          <a:ext cx="0" cy="0"/>
          <a:chOff x="0" y="0"/>
          <a:chExt cx="0" cy="0"/>
        </a:xfrm>
      </p:grpSpPr>
      <p:pic>
        <p:nvPicPr>
          <p:cNvPr id="749" name="Google Shape;749;p7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750" name="Google Shape;750;p7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72"/>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758" name="Google Shape;758;p72"/>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2"/>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0" name="Google Shape;760;p72"/>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7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72"/>
          <p:cNvGrpSpPr/>
          <p:nvPr/>
        </p:nvGrpSpPr>
        <p:grpSpPr>
          <a:xfrm>
            <a:off x="4936306" y="1423553"/>
            <a:ext cx="533372" cy="533480"/>
            <a:chOff x="457200" y="1378813"/>
            <a:chExt cx="695400" cy="695450"/>
          </a:xfrm>
        </p:grpSpPr>
        <p:sp>
          <p:nvSpPr>
            <p:cNvPr id="763" name="Google Shape;763;p72"/>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764" name="Google Shape;764;p72"/>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72"/>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72"/>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72"/>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68" name="Google Shape;768;p72"/>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769" name="Shape 769"/>
        <p:cNvGrpSpPr/>
        <p:nvPr/>
      </p:nvGrpSpPr>
      <p:grpSpPr>
        <a:xfrm>
          <a:off x="0" y="0"/>
          <a:ext cx="0" cy="0"/>
          <a:chOff x="0" y="0"/>
          <a:chExt cx="0" cy="0"/>
        </a:xfrm>
      </p:grpSpPr>
      <p:sp>
        <p:nvSpPr>
          <p:cNvPr id="770" name="Google Shape;770;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2" name="Google Shape;772;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3" name="Google Shape;773;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4" name="Google Shape;774;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5" name="Google Shape;775;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73"/>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777" name="Google Shape;777;p73"/>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3"/>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3"/>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3"/>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3"/>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782" name="Google Shape;782;p73"/>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783" name="Google Shape;783;p73"/>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3"/>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3"/>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3"/>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3"/>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788" name="Google Shape;788;p73"/>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789" name="Google Shape;789;p73"/>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3"/>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3"/>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73"/>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793" name="Google Shape;793;p73"/>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73"/>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73"/>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796" name="Shape 796"/>
        <p:cNvGrpSpPr/>
        <p:nvPr/>
      </p:nvGrpSpPr>
      <p:grpSpPr>
        <a:xfrm>
          <a:off x="0" y="0"/>
          <a:ext cx="0" cy="0"/>
          <a:chOff x="0" y="0"/>
          <a:chExt cx="0" cy="0"/>
        </a:xfrm>
      </p:grpSpPr>
      <p:sp>
        <p:nvSpPr>
          <p:cNvPr id="797" name="Google Shape;797;p7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0" name="Google Shape;800;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1" name="Google Shape;801;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2" name="Google Shape;802;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3" name="Google Shape;803;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7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7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7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7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1" name="Google Shape;811;p7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812" name="Google Shape;812;p74"/>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813" name="Google Shape;813;p74"/>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814" name="Google Shape;814;p7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815" name="Shape 815"/>
        <p:cNvGrpSpPr/>
        <p:nvPr/>
      </p:nvGrpSpPr>
      <p:grpSpPr>
        <a:xfrm>
          <a:off x="0" y="0"/>
          <a:ext cx="0" cy="0"/>
          <a:chOff x="0" y="0"/>
          <a:chExt cx="0" cy="0"/>
        </a:xfrm>
      </p:grpSpPr>
      <p:sp>
        <p:nvSpPr>
          <p:cNvPr id="816" name="Google Shape;816;p7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9" name="Google Shape;819;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0" name="Google Shape;820;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1" name="Google Shape;821;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2" name="Google Shape;822;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7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7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7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7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0" name="Google Shape;830;p75"/>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831" name="Google Shape;831;p75"/>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832" name="Google Shape;832;p75"/>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833" name="Google Shape;833;p75"/>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834" name="Shape 834"/>
        <p:cNvGrpSpPr/>
        <p:nvPr/>
      </p:nvGrpSpPr>
      <p:grpSpPr>
        <a:xfrm>
          <a:off x="0" y="0"/>
          <a:ext cx="0" cy="0"/>
          <a:chOff x="0" y="0"/>
          <a:chExt cx="0" cy="0"/>
        </a:xfrm>
      </p:grpSpPr>
      <p:sp>
        <p:nvSpPr>
          <p:cNvPr id="835" name="Google Shape;835;p7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7" name="Google Shape;837;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8" name="Google Shape;838;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9" name="Google Shape;839;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0" name="Google Shape;840;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1" name="Google Shape;841;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7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7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7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7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9" name="Google Shape;849;p76"/>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850" name="Google Shape;850;p76"/>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851" name="Google Shape;851;p76"/>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852" name="Google Shape;852;p76"/>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853" name="Shape 853"/>
        <p:cNvGrpSpPr/>
        <p:nvPr/>
      </p:nvGrpSpPr>
      <p:grpSpPr>
        <a:xfrm>
          <a:off x="0" y="0"/>
          <a:ext cx="0" cy="0"/>
          <a:chOff x="0" y="0"/>
          <a:chExt cx="0" cy="0"/>
        </a:xfrm>
      </p:grpSpPr>
      <p:sp>
        <p:nvSpPr>
          <p:cNvPr id="854" name="Google Shape;854;p7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7" name="Google Shape;857;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8" name="Google Shape;858;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59" name="Google Shape;859;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0" name="Google Shape;860;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7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7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7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7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8" name="Google Shape;868;p77"/>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869" name="Google Shape;869;p77"/>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870" name="Google Shape;870;p77"/>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871" name="Google Shape;871;p77"/>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872" name="Shape 872"/>
        <p:cNvGrpSpPr/>
        <p:nvPr/>
      </p:nvGrpSpPr>
      <p:grpSpPr>
        <a:xfrm>
          <a:off x="0" y="0"/>
          <a:ext cx="0" cy="0"/>
          <a:chOff x="0" y="0"/>
          <a:chExt cx="0" cy="0"/>
        </a:xfrm>
      </p:grpSpPr>
      <p:sp>
        <p:nvSpPr>
          <p:cNvPr id="873" name="Google Shape;873;p7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6" name="Google Shape;876;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7" name="Google Shape;877;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8" name="Google Shape;878;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7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7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7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7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7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9" name="Google Shape;889;p7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890" name="Google Shape;890;p78"/>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891" name="Google Shape;891;p78"/>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892" name="Google Shape;892;p78"/>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893" name="Google Shape;893;p78"/>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894" name="Shape 894"/>
        <p:cNvGrpSpPr/>
        <p:nvPr/>
      </p:nvGrpSpPr>
      <p:grpSpPr>
        <a:xfrm>
          <a:off x="0" y="0"/>
          <a:ext cx="0" cy="0"/>
          <a:chOff x="0" y="0"/>
          <a:chExt cx="0" cy="0"/>
        </a:xfrm>
      </p:grpSpPr>
      <p:sp>
        <p:nvSpPr>
          <p:cNvPr id="895" name="Google Shape;895;p7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8" name="Google Shape;898;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9" name="Google Shape;89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0" name="Google Shape;900;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1" name="Google Shape;901;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7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7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7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7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7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1" name="Google Shape;911;p79"/>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912" name="Google Shape;912;p79"/>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913" name="Google Shape;913;p79"/>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914" name="Google Shape;914;p79"/>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915" name="Google Shape;915;p79"/>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916" name="Shape 916"/>
        <p:cNvGrpSpPr/>
        <p:nvPr/>
      </p:nvGrpSpPr>
      <p:grpSpPr>
        <a:xfrm>
          <a:off x="0" y="0"/>
          <a:ext cx="0" cy="0"/>
          <a:chOff x="0" y="0"/>
          <a:chExt cx="0" cy="0"/>
        </a:xfrm>
      </p:grpSpPr>
      <p:sp>
        <p:nvSpPr>
          <p:cNvPr id="917" name="Google Shape;917;p8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8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8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8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8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8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3" name="Google Shape;933;p80"/>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934" name="Google Shape;934;p80"/>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935" name="Google Shape;935;p80"/>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936" name="Google Shape;936;p80"/>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937" name="Google Shape;937;p80"/>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938" name="Shape 938"/>
        <p:cNvGrpSpPr/>
        <p:nvPr/>
      </p:nvGrpSpPr>
      <p:grpSpPr>
        <a:xfrm>
          <a:off x="0" y="0"/>
          <a:ext cx="0" cy="0"/>
          <a:chOff x="0" y="0"/>
          <a:chExt cx="0" cy="0"/>
        </a:xfrm>
      </p:grpSpPr>
      <p:sp>
        <p:nvSpPr>
          <p:cNvPr id="939" name="Google Shape;939;p8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2" name="Google Shape;942;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3" name="Google Shape;943;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4" name="Google Shape;944;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5" name="Google Shape;945;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8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7" name="Google Shape;947;p8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1" name="Google Shape;951;p8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8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8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5" name="Google Shape;955;p81"/>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956" name="Google Shape;956;p81"/>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957" name="Google Shape;957;p81"/>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958" name="Google Shape;958;p81"/>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959" name="Google Shape;959;p81"/>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960" name="Shape 960"/>
        <p:cNvGrpSpPr/>
        <p:nvPr/>
      </p:nvGrpSpPr>
      <p:grpSpPr>
        <a:xfrm>
          <a:off x="0" y="0"/>
          <a:ext cx="0" cy="0"/>
          <a:chOff x="0" y="0"/>
          <a:chExt cx="0" cy="0"/>
        </a:xfrm>
      </p:grpSpPr>
      <p:sp>
        <p:nvSpPr>
          <p:cNvPr id="961" name="Google Shape;961;p8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4" name="Google Shape;964;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5" name="Google Shape;965;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6" name="Google Shape;966;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7" name="Google Shape;967;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8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8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8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8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8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8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9" name="Google Shape;979;p8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980" name="Google Shape;980;p82"/>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981" name="Google Shape;981;p8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982" name="Google Shape;982;p82"/>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983" name="Google Shape;983;p8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984" name="Google Shape;984;p82"/>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985" name="Shape 985"/>
        <p:cNvGrpSpPr/>
        <p:nvPr/>
      </p:nvGrpSpPr>
      <p:grpSpPr>
        <a:xfrm>
          <a:off x="0" y="0"/>
          <a:ext cx="0" cy="0"/>
          <a:chOff x="0" y="0"/>
          <a:chExt cx="0" cy="0"/>
        </a:xfrm>
      </p:grpSpPr>
      <p:sp>
        <p:nvSpPr>
          <p:cNvPr id="986" name="Google Shape;986;p8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9" name="Google Shape;989;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0" name="Google Shape;990;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91" name="Google Shape;991;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2" name="Google Shape;992;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8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8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8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8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8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8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4" name="Google Shape;1004;p83"/>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005" name="Google Shape;1005;p83"/>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006" name="Google Shape;1006;p83"/>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007" name="Google Shape;1007;p83"/>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008" name="Google Shape;1008;p83"/>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009" name="Google Shape;1009;p83"/>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1010" name="Shape 1010"/>
        <p:cNvGrpSpPr/>
        <p:nvPr/>
      </p:nvGrpSpPr>
      <p:grpSpPr>
        <a:xfrm>
          <a:off x="0" y="0"/>
          <a:ext cx="0" cy="0"/>
          <a:chOff x="0" y="0"/>
          <a:chExt cx="0" cy="0"/>
        </a:xfrm>
      </p:grpSpPr>
      <p:sp>
        <p:nvSpPr>
          <p:cNvPr id="1011" name="Google Shape;1011;p8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4" name="Google Shape;1014;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5" name="Google Shape;101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6" name="Google Shape;1016;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7" name="Google Shape;1017;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8" name="Google Shape;1018;p8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8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8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8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8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8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29" name="Google Shape;1029;p84"/>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030" name="Google Shape;1030;p84"/>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1031" name="Google Shape;1031;p84"/>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1032" name="Google Shape;1032;p84"/>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1033" name="Google Shape;1033;p84"/>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1034" name="Google Shape;1034;p84"/>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1035" name="Shape 1035"/>
        <p:cNvGrpSpPr/>
        <p:nvPr/>
      </p:nvGrpSpPr>
      <p:grpSpPr>
        <a:xfrm>
          <a:off x="0" y="0"/>
          <a:ext cx="0" cy="0"/>
          <a:chOff x="0" y="0"/>
          <a:chExt cx="0" cy="0"/>
        </a:xfrm>
      </p:grpSpPr>
      <p:sp>
        <p:nvSpPr>
          <p:cNvPr id="1036" name="Google Shape;1036;p8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9" name="Google Shape;1039;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40" name="Google Shape;1040;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41" name="Google Shape;1041;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42" name="Google Shape;1042;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8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8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0" name="Google Shape;1050;p8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1" name="Google Shape;1051;p8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2" name="Google Shape;1052;p8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8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54" name="Google Shape;1054;p85"/>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055" name="Google Shape;1055;p85"/>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1056" name="Google Shape;1056;p85"/>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1057" name="Google Shape;1057;p85"/>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1058" name="Google Shape;1058;p85"/>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1059" name="Google Shape;1059;p85"/>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1060" name="Shape 1060"/>
        <p:cNvGrpSpPr/>
        <p:nvPr/>
      </p:nvGrpSpPr>
      <p:grpSpPr>
        <a:xfrm>
          <a:off x="0" y="0"/>
          <a:ext cx="0" cy="0"/>
          <a:chOff x="0" y="0"/>
          <a:chExt cx="0" cy="0"/>
        </a:xfrm>
      </p:grpSpPr>
      <p:sp>
        <p:nvSpPr>
          <p:cNvPr id="1061" name="Google Shape;1061;p8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64" name="Google Shape;1064;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65" name="Google Shape;1065;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66" name="Google Shape;1066;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7" name="Google Shape;1067;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8" name="Google Shape;1068;p8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9" name="Google Shape;1069;p8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1" name="Google Shape;1071;p8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3" name="Google Shape;1073;p8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8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7" name="Google Shape;1077;p8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8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1" name="Google Shape;1081;p8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082" name="Google Shape;1082;p86"/>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083" name="Google Shape;1083;p8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084" name="Google Shape;1084;p86"/>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1085" name="Google Shape;1085;p8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086" name="Google Shape;1086;p86"/>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1087" name="Google Shape;1087;p8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1088" name="Shape 1088"/>
        <p:cNvGrpSpPr/>
        <p:nvPr/>
      </p:nvGrpSpPr>
      <p:grpSpPr>
        <a:xfrm>
          <a:off x="0" y="0"/>
          <a:ext cx="0" cy="0"/>
          <a:chOff x="0" y="0"/>
          <a:chExt cx="0" cy="0"/>
        </a:xfrm>
      </p:grpSpPr>
      <p:sp>
        <p:nvSpPr>
          <p:cNvPr id="1089" name="Google Shape;1089;p8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1" name="Google Shape;1091;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2" name="Google Shape;109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93" name="Google Shape;1093;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94" name="Google Shape;1094;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5" name="Google Shape;1095;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6" name="Google Shape;1096;p8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7" name="Google Shape;1097;p8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9" name="Google Shape;1099;p8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1" name="Google Shape;1101;p8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3" name="Google Shape;1103;p8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5" name="Google Shape;1105;p8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7" name="Google Shape;1107;p8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9" name="Google Shape;1109;p87"/>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110" name="Google Shape;1110;p87"/>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111" name="Google Shape;1111;p87"/>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112" name="Google Shape;1112;p87"/>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113" name="Google Shape;1113;p87"/>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114" name="Google Shape;1114;p87"/>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115" name="Google Shape;1115;p87"/>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1116" name="Shape 1116"/>
        <p:cNvGrpSpPr/>
        <p:nvPr/>
      </p:nvGrpSpPr>
      <p:grpSpPr>
        <a:xfrm>
          <a:off x="0" y="0"/>
          <a:ext cx="0" cy="0"/>
          <a:chOff x="0" y="0"/>
          <a:chExt cx="0" cy="0"/>
        </a:xfrm>
      </p:grpSpPr>
      <p:sp>
        <p:nvSpPr>
          <p:cNvPr id="1117" name="Google Shape;1117;p8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9" name="Google Shape;1119;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20" name="Google Shape;1120;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1" name="Google Shape;112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22" name="Google Shape;1122;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3" name="Google Shape;1123;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4" name="Google Shape;1124;p8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8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7" name="Google Shape;1127;p8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8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1" name="Google Shape;1131;p8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8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5" name="Google Shape;1135;p8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7" name="Google Shape;1137;p88"/>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138" name="Google Shape;1138;p88"/>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1139" name="Google Shape;1139;p88"/>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1140" name="Google Shape;1140;p88"/>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1141" name="Google Shape;1141;p88"/>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1142" name="Google Shape;1142;p88"/>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1143" name="Google Shape;1143;p88"/>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1144" name="Shape 1144"/>
        <p:cNvGrpSpPr/>
        <p:nvPr/>
      </p:nvGrpSpPr>
      <p:grpSpPr>
        <a:xfrm>
          <a:off x="0" y="0"/>
          <a:ext cx="0" cy="0"/>
          <a:chOff x="0" y="0"/>
          <a:chExt cx="0" cy="0"/>
        </a:xfrm>
      </p:grpSpPr>
      <p:sp>
        <p:nvSpPr>
          <p:cNvPr id="1145" name="Google Shape;1145;p8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7" name="Google Shape;114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8" name="Google Shape;114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9" name="Google Shape;114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0" name="Google Shape;115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1" name="Google Shape;115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8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3" name="Google Shape;1153;p8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5" name="Google Shape;1155;p8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7" name="Google Shape;1157;p8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8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1" name="Google Shape;1161;p8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8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5" name="Google Shape;1165;p89"/>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166" name="Google Shape;1166;p89"/>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1167" name="Google Shape;1167;p89"/>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1168" name="Google Shape;1168;p89"/>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1169" name="Google Shape;1169;p89"/>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sp>
        <p:nvSpPr>
          <p:cNvPr id="1170" name="Google Shape;1170;p89"/>
          <p:cNvSpPr/>
          <p:nvPr/>
        </p:nvSpPr>
        <p:spPr>
          <a:xfrm>
            <a:off x="429768" y="3794760"/>
            <a:ext cx="520980" cy="393192"/>
          </a:xfrm>
          <a:prstGeom prst="rect">
            <a:avLst/>
          </a:prstGeom>
          <a:noFill/>
          <a:ln>
            <a:noFill/>
          </a:ln>
        </p:spPr>
      </p:sp>
      <p:pic>
        <p:nvPicPr>
          <p:cNvPr id="1171" name="Google Shape;1171;p89"/>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1172" name="Shape 1172"/>
        <p:cNvGrpSpPr/>
        <p:nvPr/>
      </p:nvGrpSpPr>
      <p:grpSpPr>
        <a:xfrm>
          <a:off x="0" y="0"/>
          <a:ext cx="0" cy="0"/>
          <a:chOff x="0" y="0"/>
          <a:chExt cx="0" cy="0"/>
        </a:xfrm>
      </p:grpSpPr>
      <p:sp>
        <p:nvSpPr>
          <p:cNvPr id="1173" name="Google Shape;1173;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4" name="Google Shape;1174;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5" name="Google Shape;1175;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6" name="Google Shape;1176;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7" name="Google Shape;1177;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8" name="Google Shape;1178;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9" name="Google Shape;1179;p9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1" name="Google Shape;1181;p9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3" name="Google Shape;1183;p9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5" name="Google Shape;1185;p9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7" name="Google Shape;1187;p9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9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1" name="Google Shape;1191;p9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0"/>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9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5" name="Google Shape;1195;p9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196" name="Google Shape;1196;p90"/>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197" name="Google Shape;1197;p9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198" name="Google Shape;1198;p90"/>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1199" name="Google Shape;1199;p9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200" name="Google Shape;1200;p90"/>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1201" name="Google Shape;1201;p9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202" name="Google Shape;1202;p90"/>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1203" name="Shape 1203"/>
        <p:cNvGrpSpPr/>
        <p:nvPr/>
      </p:nvGrpSpPr>
      <p:grpSpPr>
        <a:xfrm>
          <a:off x="0" y="0"/>
          <a:ext cx="0" cy="0"/>
          <a:chOff x="0" y="0"/>
          <a:chExt cx="0" cy="0"/>
        </a:xfrm>
      </p:grpSpPr>
      <p:sp>
        <p:nvSpPr>
          <p:cNvPr id="1204" name="Google Shape;1204;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5" name="Google Shape;1205;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6" name="Google Shape;1206;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7" name="Google Shape;1207;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8" name="Google Shape;1208;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9" name="Google Shape;1209;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0" name="Google Shape;1210;p9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2" name="Google Shape;1212;p9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4" name="Google Shape;1214;p9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9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9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9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2" name="Google Shape;1222;p9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4" name="Google Shape;1224;p9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6" name="Google Shape;1226;p91"/>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227" name="Google Shape;1227;p91"/>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228" name="Google Shape;1228;p91"/>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229" name="Google Shape;1229;p91"/>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230" name="Google Shape;1230;p91"/>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231" name="Google Shape;1231;p91"/>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232" name="Google Shape;1232;p91"/>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233" name="Google Shape;1233;p91"/>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1234" name="Shape 1234"/>
        <p:cNvGrpSpPr/>
        <p:nvPr/>
      </p:nvGrpSpPr>
      <p:grpSpPr>
        <a:xfrm>
          <a:off x="0" y="0"/>
          <a:ext cx="0" cy="0"/>
          <a:chOff x="0" y="0"/>
          <a:chExt cx="0" cy="0"/>
        </a:xfrm>
      </p:grpSpPr>
      <p:sp>
        <p:nvSpPr>
          <p:cNvPr id="1235" name="Google Shape;123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6" name="Google Shape;123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7" name="Google Shape;123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8" name="Google Shape;123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9" name="Google Shape;123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0" name="Google Shape;124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1" name="Google Shape;1241;p9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3" name="Google Shape;1243;p9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5" name="Google Shape;1245;p9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7" name="Google Shape;1247;p9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9" name="Google Shape;1249;p9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1" name="Google Shape;1251;p9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3" name="Google Shape;1253;p9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9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57" name="Google Shape;1257;p92"/>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258" name="Google Shape;1258;p92"/>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1259" name="Google Shape;1259;p92"/>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1260" name="Google Shape;1260;p92"/>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1261" name="Google Shape;1261;p92"/>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1262" name="Google Shape;1262;p92"/>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1263" name="Google Shape;1263;p92"/>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1264" name="Google Shape;1264;p92"/>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1265" name="Shape 1265"/>
        <p:cNvGrpSpPr/>
        <p:nvPr/>
      </p:nvGrpSpPr>
      <p:grpSpPr>
        <a:xfrm>
          <a:off x="0" y="0"/>
          <a:ext cx="0" cy="0"/>
          <a:chOff x="0" y="0"/>
          <a:chExt cx="0" cy="0"/>
        </a:xfrm>
      </p:grpSpPr>
      <p:sp>
        <p:nvSpPr>
          <p:cNvPr id="1266" name="Google Shape;1266;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8" name="Google Shape;1268;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9" name="Google Shape;1269;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70" name="Google Shape;1270;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1" name="Google Shape;1271;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2" name="Google Shape;1272;p9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9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4" name="Google Shape;1274;p9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6" name="Google Shape;1276;p9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9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8" name="Google Shape;1278;p9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0" name="Google Shape;1280;p9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9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2" name="Google Shape;1282;p9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9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4" name="Google Shape;1284;p9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6" name="Google Shape;1286;p9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88" name="Google Shape;1288;p93"/>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289" name="Google Shape;1289;p93"/>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1290" name="Google Shape;1290;p93"/>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1291" name="Google Shape;1291;p93"/>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1292" name="Google Shape;1292;p93"/>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293" name="Google Shape;1293;p93"/>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294" name="Google Shape;1294;p93"/>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295" name="Google Shape;1295;p93"/>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296" name="Shape 1296"/>
        <p:cNvGrpSpPr/>
        <p:nvPr/>
      </p:nvGrpSpPr>
      <p:grpSpPr>
        <a:xfrm>
          <a:off x="0" y="0"/>
          <a:ext cx="0" cy="0"/>
          <a:chOff x="0" y="0"/>
          <a:chExt cx="0" cy="0"/>
        </a:xfrm>
      </p:grpSpPr>
      <p:pic>
        <p:nvPicPr>
          <p:cNvPr id="1297" name="Google Shape;1297;p9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98" name="Google Shape;1298;p94"/>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0" name="Google Shape;1300;p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01" name="Google Shape;1301;p9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302" name="Google Shape;1302;p94"/>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303" name="Google Shape;1303;p94"/>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304" name="Shape 1304"/>
        <p:cNvGrpSpPr/>
        <p:nvPr/>
      </p:nvGrpSpPr>
      <p:grpSpPr>
        <a:xfrm>
          <a:off x="0" y="0"/>
          <a:ext cx="0" cy="0"/>
          <a:chOff x="0" y="0"/>
          <a:chExt cx="0" cy="0"/>
        </a:xfrm>
      </p:grpSpPr>
      <p:pic>
        <p:nvPicPr>
          <p:cNvPr id="1305" name="Google Shape;1305;p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6" name="Google Shape;130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7" name="Google Shape;1307;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95"/>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309" name="Google Shape;1309;p9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310" name="Shape 1310"/>
        <p:cNvGrpSpPr/>
        <p:nvPr/>
      </p:nvGrpSpPr>
      <p:grpSpPr>
        <a:xfrm>
          <a:off x="0" y="0"/>
          <a:ext cx="0" cy="0"/>
          <a:chOff x="0" y="0"/>
          <a:chExt cx="0" cy="0"/>
        </a:xfrm>
      </p:grpSpPr>
      <p:pic>
        <p:nvPicPr>
          <p:cNvPr id="1311" name="Google Shape;1311;p96"/>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312" name="Google Shape;13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313" name="Shape 1313"/>
        <p:cNvGrpSpPr/>
        <p:nvPr/>
      </p:nvGrpSpPr>
      <p:grpSpPr>
        <a:xfrm>
          <a:off x="0" y="0"/>
          <a:ext cx="0" cy="0"/>
          <a:chOff x="0" y="0"/>
          <a:chExt cx="0" cy="0"/>
        </a:xfrm>
      </p:grpSpPr>
      <p:pic>
        <p:nvPicPr>
          <p:cNvPr id="1314" name="Google Shape;1314;p9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315" name="Google Shape;1315;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6" name="Google Shape;1316;p9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17" name="Google Shape;1317;p9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318" name="Google Shape;1318;p9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319" name="Google Shape;1319;p9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321" name="Shape 1321"/>
        <p:cNvGrpSpPr/>
        <p:nvPr/>
      </p:nvGrpSpPr>
      <p:grpSpPr>
        <a:xfrm>
          <a:off x="0" y="0"/>
          <a:ext cx="0" cy="0"/>
          <a:chOff x="0" y="0"/>
          <a:chExt cx="0" cy="0"/>
        </a:xfrm>
      </p:grpSpPr>
      <p:pic>
        <p:nvPicPr>
          <p:cNvPr id="1322" name="Google Shape;1322;p9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323" name="Google Shape;1323;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324" name="Google Shape;1324;p9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325" name="Google Shape;1325;p9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326" name="Google Shape;1326;p9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329" name="Shape 1329"/>
        <p:cNvGrpSpPr/>
        <p:nvPr/>
      </p:nvGrpSpPr>
      <p:grpSpPr>
        <a:xfrm>
          <a:off x="0" y="0"/>
          <a:ext cx="0" cy="0"/>
          <a:chOff x="0" y="0"/>
          <a:chExt cx="0" cy="0"/>
        </a:xfrm>
      </p:grpSpPr>
      <p:pic>
        <p:nvPicPr>
          <p:cNvPr id="1330" name="Google Shape;1330;p9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331" name="Google Shape;1331;p99"/>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332" name="Google Shape;1332;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Time to Code">
  <p:cSld name="CUSTOM_5">
    <p:spTree>
      <p:nvGrpSpPr>
        <p:cNvPr id="1333" name="Shape 1333"/>
        <p:cNvGrpSpPr/>
        <p:nvPr/>
      </p:nvGrpSpPr>
      <p:grpSpPr>
        <a:xfrm>
          <a:off x="0" y="0"/>
          <a:ext cx="0" cy="0"/>
          <a:chOff x="0" y="0"/>
          <a:chExt cx="0" cy="0"/>
        </a:xfrm>
      </p:grpSpPr>
      <p:pic>
        <p:nvPicPr>
          <p:cNvPr id="1334" name="Google Shape;1334;p10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335" name="Google Shape;1335;p10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336" name="Google Shape;1336;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337" name="Shape 1337"/>
        <p:cNvGrpSpPr/>
        <p:nvPr/>
      </p:nvGrpSpPr>
      <p:grpSpPr>
        <a:xfrm>
          <a:off x="0" y="0"/>
          <a:ext cx="0" cy="0"/>
          <a:chOff x="0" y="0"/>
          <a:chExt cx="0" cy="0"/>
        </a:xfrm>
      </p:grpSpPr>
      <p:pic>
        <p:nvPicPr>
          <p:cNvPr id="1338" name="Google Shape;1338;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9" name="Google Shape;1339;p10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340" name="Google Shape;1340;p10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341" name="Google Shape;1341;p101"/>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4.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theme" Target="../theme/theme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1.xml"/><Relationship Id="rId42" Type="http://schemas.openxmlformats.org/officeDocument/2006/relationships/slideLayout" Target="../slideLayouts/slideLayout83.xml"/><Relationship Id="rId41" Type="http://schemas.openxmlformats.org/officeDocument/2006/relationships/slideLayout" Target="../slideLayouts/slideLayout82.xml"/><Relationship Id="rId44" Type="http://schemas.openxmlformats.org/officeDocument/2006/relationships/slideLayout" Target="../slideLayouts/slideLayout85.xml"/><Relationship Id="rId43" Type="http://schemas.openxmlformats.org/officeDocument/2006/relationships/slideLayout" Target="../slideLayouts/slideLayout84.xml"/><Relationship Id="rId46" Type="http://schemas.openxmlformats.org/officeDocument/2006/relationships/slideLayout" Target="../slideLayouts/slideLayout87.xml"/><Relationship Id="rId45" Type="http://schemas.openxmlformats.org/officeDocument/2006/relationships/slideLayout" Target="../slideLayouts/slideLayout86.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48" Type="http://schemas.openxmlformats.org/officeDocument/2006/relationships/slideLayout" Target="../slideLayouts/slideLayout89.xml"/><Relationship Id="rId47" Type="http://schemas.openxmlformats.org/officeDocument/2006/relationships/slideLayout" Target="../slideLayouts/slideLayout88.xml"/><Relationship Id="rId49" Type="http://schemas.openxmlformats.org/officeDocument/2006/relationships/slideLayout" Target="../slideLayouts/slideLayout9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31" Type="http://schemas.openxmlformats.org/officeDocument/2006/relationships/slideLayout" Target="../slideLayouts/slideLayout72.xml"/><Relationship Id="rId30" Type="http://schemas.openxmlformats.org/officeDocument/2006/relationships/slideLayout" Target="../slideLayouts/slideLayout71.xml"/><Relationship Id="rId33" Type="http://schemas.openxmlformats.org/officeDocument/2006/relationships/slideLayout" Target="../slideLayouts/slideLayout74.xml"/><Relationship Id="rId32" Type="http://schemas.openxmlformats.org/officeDocument/2006/relationships/slideLayout" Target="../slideLayouts/slideLayout73.xml"/><Relationship Id="rId35" Type="http://schemas.openxmlformats.org/officeDocument/2006/relationships/slideLayout" Target="../slideLayouts/slideLayout76.xml"/><Relationship Id="rId34" Type="http://schemas.openxmlformats.org/officeDocument/2006/relationships/slideLayout" Target="../slideLayouts/slideLayout75.xml"/><Relationship Id="rId37" Type="http://schemas.openxmlformats.org/officeDocument/2006/relationships/slideLayout" Target="../slideLayouts/slideLayout78.xml"/><Relationship Id="rId36" Type="http://schemas.openxmlformats.org/officeDocument/2006/relationships/slideLayout" Target="../slideLayouts/slideLayout77.xml"/><Relationship Id="rId39" Type="http://schemas.openxmlformats.org/officeDocument/2006/relationships/slideLayout" Target="../slideLayouts/slideLayout80.xml"/><Relationship Id="rId38" Type="http://schemas.openxmlformats.org/officeDocument/2006/relationships/slideLayout" Target="../slideLayouts/slideLayout79.xml"/><Relationship Id="rId20" Type="http://schemas.openxmlformats.org/officeDocument/2006/relationships/slideLayout" Target="../slideLayouts/slideLayout61.xml"/><Relationship Id="rId22" Type="http://schemas.openxmlformats.org/officeDocument/2006/relationships/slideLayout" Target="../slideLayouts/slideLayout63.xml"/><Relationship Id="rId21" Type="http://schemas.openxmlformats.org/officeDocument/2006/relationships/slideLayout" Target="../slideLayouts/slideLayout62.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26" Type="http://schemas.openxmlformats.org/officeDocument/2006/relationships/slideLayout" Target="../slideLayouts/slideLayout67.xml"/><Relationship Id="rId25" Type="http://schemas.openxmlformats.org/officeDocument/2006/relationships/slideLayout" Target="../slideLayouts/slideLayout66.xml"/><Relationship Id="rId28" Type="http://schemas.openxmlformats.org/officeDocument/2006/relationships/slideLayout" Target="../slideLayouts/slideLayout69.xml"/><Relationship Id="rId27" Type="http://schemas.openxmlformats.org/officeDocument/2006/relationships/slideLayout" Target="../slideLayouts/slideLayout68.xml"/><Relationship Id="rId29" Type="http://schemas.openxmlformats.org/officeDocument/2006/relationships/slideLayout" Target="../slideLayouts/slideLayout70.xml"/><Relationship Id="rId51" Type="http://schemas.openxmlformats.org/officeDocument/2006/relationships/slideLayout" Target="../slideLayouts/slideLayout92.xml"/><Relationship Id="rId50" Type="http://schemas.openxmlformats.org/officeDocument/2006/relationships/slideLayout" Target="../slideLayouts/slideLayout91.xml"/><Relationship Id="rId53" Type="http://schemas.openxmlformats.org/officeDocument/2006/relationships/slideLayout" Target="../slideLayouts/slideLayout94.xml"/><Relationship Id="rId52" Type="http://schemas.openxmlformats.org/officeDocument/2006/relationships/slideLayout" Target="../slideLayouts/slideLayout93.xml"/><Relationship Id="rId11" Type="http://schemas.openxmlformats.org/officeDocument/2006/relationships/slideLayout" Target="../slideLayouts/slideLayout52.xml"/><Relationship Id="rId55" Type="http://schemas.openxmlformats.org/officeDocument/2006/relationships/slideLayout" Target="../slideLayouts/slideLayout96.xml"/><Relationship Id="rId10" Type="http://schemas.openxmlformats.org/officeDocument/2006/relationships/slideLayout" Target="../slideLayouts/slideLayout51.xml"/><Relationship Id="rId54" Type="http://schemas.openxmlformats.org/officeDocument/2006/relationships/slideLayout" Target="../slideLayouts/slideLayout95.xml"/><Relationship Id="rId13" Type="http://schemas.openxmlformats.org/officeDocument/2006/relationships/slideLayout" Target="../slideLayouts/slideLayout54.xml"/><Relationship Id="rId57" Type="http://schemas.openxmlformats.org/officeDocument/2006/relationships/slideLayout" Target="../slideLayouts/slideLayout98.xml"/><Relationship Id="rId12" Type="http://schemas.openxmlformats.org/officeDocument/2006/relationships/slideLayout" Target="../slideLayouts/slideLayout53.xml"/><Relationship Id="rId56" Type="http://schemas.openxmlformats.org/officeDocument/2006/relationships/slideLayout" Target="../slideLayouts/slideLayout97.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58" Type="http://schemas.openxmlformats.org/officeDocument/2006/relationships/theme" Target="../theme/theme1.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9" name="Google Shape;169;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70" name="Google Shape;17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0" name="Shape 280"/>
        <p:cNvGrpSpPr/>
        <p:nvPr/>
      </p:nvGrpSpPr>
      <p:grpSpPr>
        <a:xfrm>
          <a:off x="0" y="0"/>
          <a:ext cx="0" cy="0"/>
          <a:chOff x="0" y="0"/>
          <a:chExt cx="0" cy="0"/>
        </a:xfrm>
      </p:grpSpPr>
      <p:sp>
        <p:nvSpPr>
          <p:cNvPr id="281" name="Google Shape;2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147.png"/><Relationship Id="rId4" Type="http://schemas.openxmlformats.org/officeDocument/2006/relationships/image" Target="../media/image1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49.pn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1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49.png"/><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66.png"/><Relationship Id="rId4" Type="http://schemas.openxmlformats.org/officeDocument/2006/relationships/image" Target="../media/image164.gif"/><Relationship Id="rId5" Type="http://schemas.openxmlformats.org/officeDocument/2006/relationships/image" Target="../media/image16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165.png"/><Relationship Id="rId4" Type="http://schemas.openxmlformats.org/officeDocument/2006/relationships/image" Target="../media/image163.png"/><Relationship Id="rId5" Type="http://schemas.openxmlformats.org/officeDocument/2006/relationships/image" Target="../media/image1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6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1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179.png"/><Relationship Id="rId4" Type="http://schemas.openxmlformats.org/officeDocument/2006/relationships/hyperlink" Target="http://www.youtube.com/watch?v=5ZDLqbCjads" TargetMode="External"/><Relationship Id="rId5" Type="http://schemas.openxmlformats.org/officeDocument/2006/relationships/image" Target="../media/image16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1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1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1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1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1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1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178.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43.png"/><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0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Clr>
                <a:schemeClr val="dk1"/>
              </a:buClr>
              <a:buSzPts val="1100"/>
              <a:buFont typeface="Arial"/>
              <a:buNone/>
            </a:pPr>
            <a:r>
              <a:rPr lang="en"/>
              <a:t>Let’s Begin Python</a:t>
            </a:r>
            <a:endParaRPr/>
          </a:p>
          <a:p>
            <a:pPr indent="0" lvl="0" marL="0" rtl="0" algn="l">
              <a:spcBef>
                <a:spcPts val="0"/>
              </a:spcBef>
              <a:spcAft>
                <a:spcPts val="0"/>
              </a:spcAft>
              <a:buNone/>
            </a:pPr>
            <a:r>
              <a:t/>
            </a:r>
            <a:endParaRPr/>
          </a:p>
        </p:txBody>
      </p:sp>
      <p:sp>
        <p:nvSpPr>
          <p:cNvPr id="1347" name="Google Shape;1347;p10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sz="1400">
                <a:solidFill>
                  <a:schemeClr val="lt1"/>
                </a:solidFill>
              </a:rPr>
              <a:t>Lesson 3.1</a:t>
            </a:r>
            <a:endParaRPr/>
          </a:p>
        </p:txBody>
      </p:sp>
      <p:sp>
        <p:nvSpPr>
          <p:cNvPr id="1348" name="Google Shape;1348;p10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9" name="Google Shape;1419;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20" name="Google Shape;1420;p11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421" name="Google Shape;1421;p11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b="1" lang="en" sz="3000"/>
              <a:t> Terminal </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100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dive into the terminal, create three folders, and a pair of Python files which will print some strings of their own creation to the console.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12"/>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427" name="Google Shape;1427;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a:latin typeface="Roboto"/>
                <a:ea typeface="Roboto"/>
                <a:cs typeface="Roboto"/>
                <a:sym typeface="Roboto"/>
              </a:rPr>
              <a:t>Terminal</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428" name="Google Shape;1428;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29" name="Google Shape;1429;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0" name="Google Shape;1430;p112"/>
          <p:cNvSpPr txBox="1"/>
          <p:nvPr/>
        </p:nvSpPr>
        <p:spPr>
          <a:xfrm>
            <a:off x="691975" y="1169225"/>
            <a:ext cx="8177700" cy="311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Write and execute the following commands:</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Create a folder called LearnPython.</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Navigate into the folder.</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Inside LearnPython create another folder called Assignment1.</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Inside Assignment1 create a file called quick_python.py.</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Add a print statement to quick_python.py.</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Run quick_python.py.</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Return to the LearnPython folder.</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Inside LearnPython create another folder called Assignment2.</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Inside Assignment2 create a file called quick_python2.py.</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Add a different print statement to quick_python2.py.</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Run quick_python2.py.</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0"/>
              </a:spcBef>
              <a:spcAft>
                <a:spcPts val="1600"/>
              </a:spcAft>
              <a:buNone/>
            </a:pPr>
            <a:r>
              <a:t/>
            </a:r>
            <a:endParaRPr b="1" sz="18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6" name="Google Shape;1436;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2" name="Google Shape;1442;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43" name="Google Shape;1443;p11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a:t>
            </a:r>
            <a:r>
              <a:rPr lang="en"/>
              <a:t> Minutes</a:t>
            </a:r>
            <a:endParaRPr/>
          </a:p>
        </p:txBody>
      </p:sp>
      <p:sp>
        <p:nvSpPr>
          <p:cNvPr id="1444" name="Google Shape;1444;p11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Everyone Do:</a:t>
            </a:r>
            <a:r>
              <a:rPr b="1" lang="en" sz="3000"/>
              <a:t> Check Anaconda installation</a:t>
            </a:r>
            <a:endParaRPr b="1" sz="3000">
              <a:solidFill>
                <a:schemeClr val="dk1"/>
              </a:solidFill>
            </a:endParaRPr>
          </a:p>
          <a:p>
            <a:pPr indent="0" lvl="0" marL="0" rtl="0" algn="l">
              <a:spcBef>
                <a:spcPts val="0"/>
              </a:spcBef>
              <a:spcAft>
                <a:spcPts val="0"/>
              </a:spcAft>
              <a:buNone/>
            </a:pPr>
            <a:r>
              <a:t/>
            </a:r>
            <a:endParaRPr sz="1900">
              <a:latin typeface="Roboto Light"/>
              <a:ea typeface="Roboto Light"/>
              <a:cs typeface="Roboto Light"/>
              <a:sym typeface="Roboto Light"/>
            </a:endParaRPr>
          </a:p>
          <a:p>
            <a:pPr indent="0" lvl="0" marL="0" rtl="0" algn="l">
              <a:spcBef>
                <a:spcPts val="0"/>
              </a:spcBef>
              <a:spcAft>
                <a:spcPts val="0"/>
              </a:spcAft>
              <a:buNone/>
            </a:pPr>
            <a:r>
              <a:rPr lang="en" sz="1900">
                <a:latin typeface="Roboto Light"/>
                <a:ea typeface="Roboto Light"/>
                <a:cs typeface="Roboto Light"/>
                <a:sym typeface="Roboto Light"/>
              </a:rPr>
              <a:t>In this activity, we will check if Anaconda is properly installed.</a:t>
            </a:r>
            <a:endParaRPr sz="1900">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15"/>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Check if Anaconda is properly installed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50" name="Google Shape;1450;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Everyone Do: Check Anaconda Installation</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451" name="Google Shape;1451;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52" name="Google Shape;1452;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53" name="Google Shape;1453;p115"/>
          <p:cNvPicPr preferRelativeResize="0"/>
          <p:nvPr/>
        </p:nvPicPr>
        <p:blipFill>
          <a:blip r:embed="rId3">
            <a:alphaModFix/>
          </a:blip>
          <a:stretch>
            <a:fillRect/>
          </a:stretch>
        </p:blipFill>
        <p:spPr>
          <a:xfrm>
            <a:off x="0" y="1385756"/>
            <a:ext cx="9144000" cy="2719388"/>
          </a:xfrm>
          <a:prstGeom prst="rect">
            <a:avLst/>
          </a:prstGeom>
          <a:noFill/>
          <a:ln>
            <a:noFill/>
          </a:ln>
        </p:spPr>
      </p:pic>
      <p:sp>
        <p:nvSpPr>
          <p:cNvPr id="1454" name="Google Shape;1454;p115"/>
          <p:cNvSpPr txBox="1"/>
          <p:nvPr/>
        </p:nvSpPr>
        <p:spPr>
          <a:xfrm>
            <a:off x="777250" y="2344641"/>
            <a:ext cx="2321100" cy="4542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Roboto"/>
              <a:buAutoNum type="arabicPeriod"/>
            </a:pPr>
            <a:r>
              <a:rPr b="1" lang="en" sz="1600">
                <a:latin typeface="Roboto"/>
                <a:ea typeface="Roboto"/>
                <a:cs typeface="Roboto"/>
                <a:sym typeface="Roboto"/>
              </a:rPr>
              <a:t>Open up terminal </a:t>
            </a:r>
            <a:endParaRPr b="1" sz="1600">
              <a:latin typeface="Roboto"/>
              <a:ea typeface="Roboto"/>
              <a:cs typeface="Roboto"/>
              <a:sym typeface="Roboto"/>
            </a:endParaRPr>
          </a:p>
        </p:txBody>
      </p:sp>
      <p:sp>
        <p:nvSpPr>
          <p:cNvPr id="1455" name="Google Shape;1455;p115"/>
          <p:cNvSpPr txBox="1"/>
          <p:nvPr/>
        </p:nvSpPr>
        <p:spPr>
          <a:xfrm>
            <a:off x="3801400" y="2344650"/>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2. Run </a:t>
            </a:r>
            <a:endParaRPr b="1" sz="1600">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404040"/>
                </a:solidFill>
                <a:highlight>
                  <a:schemeClr val="lt2"/>
                </a:highlight>
                <a:latin typeface="Consolas"/>
                <a:ea typeface="Consolas"/>
                <a:cs typeface="Consolas"/>
                <a:sym typeface="Consolas"/>
              </a:rPr>
              <a:t>conda --version</a:t>
            </a:r>
            <a:endParaRPr b="1" sz="1600">
              <a:solidFill>
                <a:srgbClr val="38761D"/>
              </a:solidFill>
              <a:latin typeface="Roboto"/>
              <a:ea typeface="Roboto"/>
              <a:cs typeface="Roboto"/>
              <a:sym typeface="Roboto"/>
            </a:endParaRPr>
          </a:p>
          <a:p>
            <a:pPr indent="0" lvl="0" marL="0" rtl="0" algn="l">
              <a:lnSpc>
                <a:spcPct val="115000"/>
              </a:lnSpc>
              <a:spcBef>
                <a:spcPts val="0"/>
              </a:spcBef>
              <a:spcAft>
                <a:spcPts val="0"/>
              </a:spcAft>
              <a:buNone/>
            </a:pPr>
            <a:r>
              <a:rPr b="1" lang="en" sz="1600">
                <a:latin typeface="Roboto"/>
                <a:ea typeface="Roboto"/>
                <a:cs typeface="Roboto"/>
                <a:sym typeface="Roboto"/>
              </a:rPr>
              <a:t>and hit enter</a:t>
            </a:r>
            <a:endParaRPr b="1" sz="1600">
              <a:latin typeface="Roboto"/>
              <a:ea typeface="Roboto"/>
              <a:cs typeface="Roboto"/>
              <a:sym typeface="Roboto"/>
            </a:endParaRPr>
          </a:p>
        </p:txBody>
      </p:sp>
      <p:sp>
        <p:nvSpPr>
          <p:cNvPr id="1456" name="Google Shape;1456;p115"/>
          <p:cNvSpPr txBox="1"/>
          <p:nvPr/>
        </p:nvSpPr>
        <p:spPr>
          <a:xfrm>
            <a:off x="6460000" y="2344650"/>
            <a:ext cx="20460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3. Terminal output should return </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p:txBody>
      </p:sp>
      <p:pic>
        <p:nvPicPr>
          <p:cNvPr id="1457" name="Google Shape;1457;p115"/>
          <p:cNvPicPr preferRelativeResize="0"/>
          <p:nvPr/>
        </p:nvPicPr>
        <p:blipFill>
          <a:blip r:embed="rId4">
            <a:alphaModFix/>
          </a:blip>
          <a:stretch>
            <a:fillRect/>
          </a:stretch>
        </p:blipFill>
        <p:spPr>
          <a:xfrm>
            <a:off x="6572900" y="3062544"/>
            <a:ext cx="1514475" cy="34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3" name="Google Shape;1463;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64" name="Google Shape;1464;p11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1465" name="Google Shape;1465;p11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Everyone Do:</a:t>
            </a:r>
            <a:r>
              <a:rPr b="1" lang="en" sz="3000"/>
              <a:t> Create a Virtual Environment </a:t>
            </a:r>
            <a:endParaRPr b="1" sz="3000">
              <a:solidFill>
                <a:schemeClr val="dk1"/>
              </a:solidFill>
            </a:endParaRPr>
          </a:p>
          <a:p>
            <a:pPr indent="0" lvl="0" marL="0" rtl="0" algn="l">
              <a:spcBef>
                <a:spcPts val="0"/>
              </a:spcBef>
              <a:spcAft>
                <a:spcPts val="0"/>
              </a:spcAft>
              <a:buNone/>
            </a:pPr>
            <a:r>
              <a:t/>
            </a:r>
            <a:endParaRPr sz="1900">
              <a:latin typeface="Roboto Light"/>
              <a:ea typeface="Roboto Light"/>
              <a:cs typeface="Roboto Light"/>
              <a:sym typeface="Roboto Light"/>
            </a:endParaRPr>
          </a:p>
          <a:p>
            <a:pPr indent="0" lvl="0" marL="0" rtl="0" algn="l">
              <a:spcBef>
                <a:spcPts val="0"/>
              </a:spcBef>
              <a:spcAft>
                <a:spcPts val="0"/>
              </a:spcAft>
              <a:buNone/>
            </a:pPr>
            <a:r>
              <a:rPr lang="en" sz="1900">
                <a:latin typeface="Roboto Light"/>
                <a:ea typeface="Roboto Light"/>
                <a:cs typeface="Roboto Light"/>
                <a:sym typeface="Roboto Light"/>
              </a:rPr>
              <a:t>In this activity, we will create a Virtual Environment with all right </a:t>
            </a:r>
            <a:r>
              <a:rPr lang="en" sz="1900">
                <a:latin typeface="Roboto Light"/>
                <a:ea typeface="Roboto Light"/>
                <a:cs typeface="Roboto Light"/>
                <a:sym typeface="Roboto Light"/>
              </a:rPr>
              <a:t>dependencies for future class activities. </a:t>
            </a:r>
            <a:r>
              <a:rPr lang="en" sz="1900">
                <a:latin typeface="Roboto Light"/>
                <a:ea typeface="Roboto Light"/>
                <a:cs typeface="Roboto Light"/>
                <a:sym typeface="Roboto Light"/>
              </a:rPr>
              <a:t> </a:t>
            </a:r>
            <a:endParaRPr sz="1900">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17"/>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What is a Virtual Environment?</a:t>
            </a:r>
            <a:endParaRPr b="1"/>
          </a:p>
          <a:p>
            <a:pPr indent="-317500" lvl="0" marL="457200" rtl="0" algn="l">
              <a:lnSpc>
                <a:spcPct val="150000"/>
              </a:lnSpc>
              <a:spcBef>
                <a:spcPts val="1600"/>
              </a:spcBef>
              <a:spcAft>
                <a:spcPts val="0"/>
              </a:spcAft>
              <a:buClr>
                <a:srgbClr val="24292E"/>
              </a:buClr>
              <a:buSzPts val="1400"/>
              <a:buFont typeface="Roboto"/>
              <a:buChar char="●"/>
            </a:pPr>
            <a:r>
              <a:rPr lang="en" sz="1400">
                <a:solidFill>
                  <a:srgbClr val="24292E"/>
                </a:solidFill>
                <a:highlight>
                  <a:srgbClr val="FFFFFF"/>
                </a:highlight>
              </a:rPr>
              <a:t>Virtual environments create an isolated environment for Python projects.</a:t>
            </a:r>
            <a:endParaRPr sz="1400">
              <a:solidFill>
                <a:srgbClr val="24292E"/>
              </a:solidFill>
              <a:highlight>
                <a:srgbClr val="FFFFFF"/>
              </a:highlight>
            </a:endParaRPr>
          </a:p>
          <a:p>
            <a:pPr indent="-317500" lvl="0" marL="457200" rtl="0" algn="l">
              <a:lnSpc>
                <a:spcPct val="150000"/>
              </a:lnSpc>
              <a:spcBef>
                <a:spcPts val="0"/>
              </a:spcBef>
              <a:spcAft>
                <a:spcPts val="0"/>
              </a:spcAft>
              <a:buClr>
                <a:schemeClr val="dk1"/>
              </a:buClr>
              <a:buSzPts val="1400"/>
              <a:buFont typeface="Roboto"/>
              <a:buChar char="●"/>
            </a:pPr>
            <a:r>
              <a:rPr lang="en" sz="1400">
                <a:solidFill>
                  <a:schemeClr val="dk1"/>
                </a:solidFill>
                <a:highlight>
                  <a:schemeClr val="lt1"/>
                </a:highlight>
              </a:rPr>
              <a:t>You may be working on different projects that have different dependencies.</a:t>
            </a:r>
            <a:endParaRPr sz="1400">
              <a:solidFill>
                <a:schemeClr val="dk1"/>
              </a:solidFill>
              <a:highlight>
                <a:schemeClr val="lt1"/>
              </a:highlight>
            </a:endParaRPr>
          </a:p>
          <a:p>
            <a:pPr indent="-317500" lvl="0" marL="457200" rtl="0" algn="l">
              <a:lnSpc>
                <a:spcPct val="150000"/>
              </a:lnSpc>
              <a:spcBef>
                <a:spcPts val="0"/>
              </a:spcBef>
              <a:spcAft>
                <a:spcPts val="0"/>
              </a:spcAft>
              <a:buClr>
                <a:schemeClr val="dk1"/>
              </a:buClr>
              <a:buSzPts val="1400"/>
              <a:buFont typeface="Roboto"/>
              <a:buChar char="●"/>
            </a:pPr>
            <a:r>
              <a:rPr lang="en" sz="1400">
                <a:solidFill>
                  <a:schemeClr val="dk1"/>
                </a:solidFill>
                <a:highlight>
                  <a:schemeClr val="lt1"/>
                </a:highlight>
              </a:rPr>
              <a:t>Different projects might also use different types and versions of libraries.</a:t>
            </a:r>
            <a:endParaRPr sz="1400">
              <a:solidFill>
                <a:schemeClr val="dk1"/>
              </a:solidFill>
              <a:highlight>
                <a:schemeClr val="lt1"/>
              </a:highlight>
            </a:endParaRPr>
          </a:p>
          <a:p>
            <a:pPr indent="-317500" lvl="0" marL="457200" rtl="0" algn="l">
              <a:lnSpc>
                <a:spcPct val="150000"/>
              </a:lnSpc>
              <a:spcBef>
                <a:spcPts val="0"/>
              </a:spcBef>
              <a:spcAft>
                <a:spcPts val="0"/>
              </a:spcAft>
              <a:buClr>
                <a:schemeClr val="dk1"/>
              </a:buClr>
              <a:buSzPts val="1400"/>
              <a:buFont typeface="Roboto"/>
              <a:buChar char="●"/>
            </a:pPr>
            <a:r>
              <a:rPr lang="en" sz="1400">
                <a:solidFill>
                  <a:schemeClr val="dk1"/>
                </a:solidFill>
                <a:highlight>
                  <a:schemeClr val="lt1"/>
                </a:highlight>
              </a:rPr>
              <a:t>This virtual environment will make sure the class has all the right dependencies for future class activities.</a:t>
            </a:r>
            <a:endParaRPr sz="14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71" name="Google Shape;1471;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Everyone Do: </a:t>
            </a:r>
            <a:r>
              <a:rPr b="1" lang="en">
                <a:latin typeface="Roboto"/>
                <a:ea typeface="Roboto"/>
                <a:cs typeface="Roboto"/>
                <a:sym typeface="Roboto"/>
              </a:rPr>
              <a:t> Create a Virtual Environment</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472" name="Google Shape;1472;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73" name="Google Shape;1473;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Everyone Do: Create a Virtual Environment</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479" name="Google Shape;1479;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80" name="Google Shape;1480;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    How to create a Virtual Environment and activate it?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481" name="Google Shape;1481;p118"/>
          <p:cNvSpPr/>
          <p:nvPr/>
        </p:nvSpPr>
        <p:spPr>
          <a:xfrm>
            <a:off x="4519400" y="2150675"/>
            <a:ext cx="595500" cy="476100"/>
          </a:xfrm>
          <a:prstGeom prst="wedgeRoundRectCallout">
            <a:avLst>
              <a:gd fmla="val -20833" name="adj1"/>
              <a:gd fmla="val 62500" name="adj2"/>
              <a:gd fmla="val 0" name="adj3"/>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8"/>
          <p:cNvSpPr/>
          <p:nvPr/>
        </p:nvSpPr>
        <p:spPr>
          <a:xfrm>
            <a:off x="712650" y="2150675"/>
            <a:ext cx="595500" cy="476100"/>
          </a:xfrm>
          <a:prstGeom prst="wedgeRoundRectCallout">
            <a:avLst>
              <a:gd fmla="val -20833" name="adj1"/>
              <a:gd fmla="val 62500" name="adj2"/>
              <a:gd fmla="val 0" name="adj3"/>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8"/>
          <p:cNvSpPr/>
          <p:nvPr/>
        </p:nvSpPr>
        <p:spPr>
          <a:xfrm>
            <a:off x="1476975" y="2174975"/>
            <a:ext cx="2602800" cy="427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8"/>
          <p:cNvSpPr txBox="1"/>
          <p:nvPr/>
        </p:nvSpPr>
        <p:spPr>
          <a:xfrm>
            <a:off x="1476975" y="2150675"/>
            <a:ext cx="3146100" cy="47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Create environment </a:t>
            </a:r>
            <a:endParaRPr sz="1800"/>
          </a:p>
        </p:txBody>
      </p:sp>
      <p:sp>
        <p:nvSpPr>
          <p:cNvPr id="1485" name="Google Shape;1485;p118"/>
          <p:cNvSpPr/>
          <p:nvPr/>
        </p:nvSpPr>
        <p:spPr>
          <a:xfrm>
            <a:off x="5356800" y="2174975"/>
            <a:ext cx="2844300" cy="427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8"/>
          <p:cNvSpPr txBox="1"/>
          <p:nvPr/>
        </p:nvSpPr>
        <p:spPr>
          <a:xfrm>
            <a:off x="712650" y="2121875"/>
            <a:ext cx="4794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01</a:t>
            </a:r>
            <a:endParaRPr sz="2000">
              <a:latin typeface="Roboto"/>
              <a:ea typeface="Roboto"/>
              <a:cs typeface="Roboto"/>
              <a:sym typeface="Roboto"/>
            </a:endParaRPr>
          </a:p>
        </p:txBody>
      </p:sp>
      <p:sp>
        <p:nvSpPr>
          <p:cNvPr id="1487" name="Google Shape;1487;p118"/>
          <p:cNvSpPr txBox="1"/>
          <p:nvPr/>
        </p:nvSpPr>
        <p:spPr>
          <a:xfrm>
            <a:off x="4577450" y="2121875"/>
            <a:ext cx="4794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1488" name="Google Shape;1488;p118"/>
          <p:cNvSpPr txBox="1"/>
          <p:nvPr>
            <p:ph idx="4294967295" type="subTitle"/>
          </p:nvPr>
        </p:nvSpPr>
        <p:spPr>
          <a:xfrm>
            <a:off x="5356800" y="2150663"/>
            <a:ext cx="3516000" cy="47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latin typeface="Arial"/>
                <a:ea typeface="Arial"/>
                <a:cs typeface="Arial"/>
                <a:sym typeface="Arial"/>
              </a:rPr>
              <a:t>Activate new environment</a:t>
            </a:r>
            <a:endParaRPr sz="1800">
              <a:solidFill>
                <a:schemeClr val="dk1"/>
              </a:solidFill>
              <a:latin typeface="Arial"/>
              <a:ea typeface="Arial"/>
              <a:cs typeface="Arial"/>
              <a:sym typeface="Arial"/>
            </a:endParaRPr>
          </a:p>
          <a:p>
            <a:pPr indent="0" lvl="0" marL="0" rtl="0" algn="l">
              <a:spcBef>
                <a:spcPts val="0"/>
              </a:spcBef>
              <a:spcAft>
                <a:spcPts val="160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Everyone Do: Create a Virtual Environment</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4" name="Google Shape;1494;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95" name="Google Shape;1495;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    Check Python version in the new environment. Exit the environment.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496" name="Google Shape;1496;p119"/>
          <p:cNvSpPr/>
          <p:nvPr/>
        </p:nvSpPr>
        <p:spPr>
          <a:xfrm>
            <a:off x="4519400" y="2150675"/>
            <a:ext cx="595500" cy="476100"/>
          </a:xfrm>
          <a:prstGeom prst="wedgeRoundRectCallout">
            <a:avLst>
              <a:gd fmla="val -20833" name="adj1"/>
              <a:gd fmla="val 62500" name="adj2"/>
              <a:gd fmla="val 0" name="adj3"/>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9"/>
          <p:cNvSpPr/>
          <p:nvPr/>
        </p:nvSpPr>
        <p:spPr>
          <a:xfrm>
            <a:off x="712650" y="2150675"/>
            <a:ext cx="595500" cy="476100"/>
          </a:xfrm>
          <a:prstGeom prst="wedgeRoundRectCallout">
            <a:avLst>
              <a:gd fmla="val -20833" name="adj1"/>
              <a:gd fmla="val 62500" name="adj2"/>
              <a:gd fmla="val 0" name="adj3"/>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9"/>
          <p:cNvSpPr/>
          <p:nvPr/>
        </p:nvSpPr>
        <p:spPr>
          <a:xfrm>
            <a:off x="1476975" y="2174975"/>
            <a:ext cx="2602800" cy="427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9"/>
          <p:cNvSpPr/>
          <p:nvPr/>
        </p:nvSpPr>
        <p:spPr>
          <a:xfrm>
            <a:off x="5356800" y="2174975"/>
            <a:ext cx="3116400" cy="427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9"/>
          <p:cNvSpPr txBox="1"/>
          <p:nvPr/>
        </p:nvSpPr>
        <p:spPr>
          <a:xfrm>
            <a:off x="712650" y="2121875"/>
            <a:ext cx="595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03</a:t>
            </a:r>
            <a:endParaRPr sz="2000">
              <a:latin typeface="Roboto"/>
              <a:ea typeface="Roboto"/>
              <a:cs typeface="Roboto"/>
              <a:sym typeface="Roboto"/>
            </a:endParaRPr>
          </a:p>
        </p:txBody>
      </p:sp>
      <p:sp>
        <p:nvSpPr>
          <p:cNvPr id="1501" name="Google Shape;1501;p119"/>
          <p:cNvSpPr txBox="1"/>
          <p:nvPr/>
        </p:nvSpPr>
        <p:spPr>
          <a:xfrm>
            <a:off x="4519400" y="2121875"/>
            <a:ext cx="595500" cy="533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1502" name="Google Shape;1502;p119"/>
          <p:cNvSpPr txBox="1"/>
          <p:nvPr/>
        </p:nvSpPr>
        <p:spPr>
          <a:xfrm>
            <a:off x="1476975" y="2150675"/>
            <a:ext cx="3057600" cy="47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Check Python version </a:t>
            </a:r>
            <a:endParaRPr sz="1800"/>
          </a:p>
        </p:txBody>
      </p:sp>
      <p:sp>
        <p:nvSpPr>
          <p:cNvPr id="1503" name="Google Shape;1503;p119"/>
          <p:cNvSpPr txBox="1"/>
          <p:nvPr>
            <p:ph idx="4294967295" type="subTitle"/>
          </p:nvPr>
        </p:nvSpPr>
        <p:spPr>
          <a:xfrm>
            <a:off x="5356800" y="2150675"/>
            <a:ext cx="3988800" cy="47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Arial"/>
                <a:ea typeface="Arial"/>
                <a:cs typeface="Arial"/>
                <a:sym typeface="Arial"/>
              </a:rPr>
              <a:t>Deactivate new environment</a:t>
            </a:r>
            <a:endParaRPr sz="1800">
              <a:solidFill>
                <a:schemeClr val="dk1"/>
              </a:solidFill>
              <a:latin typeface="Arial"/>
              <a:ea typeface="Arial"/>
              <a:cs typeface="Arial"/>
              <a:sym typeface="Arial"/>
            </a:endParaRPr>
          </a:p>
          <a:p>
            <a:pPr indent="0" lvl="0" marL="0" rtl="0" algn="l">
              <a:spcBef>
                <a:spcPts val="0"/>
              </a:spcBef>
              <a:spcAft>
                <a:spcPts val="160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9" name="Google Shape;1509;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10" name="Google Shape;1510;p12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Variables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Class Objectives</a:t>
            </a:r>
            <a:endParaRPr b="1">
              <a:latin typeface="Roboto"/>
              <a:ea typeface="Roboto"/>
              <a:cs typeface="Roboto"/>
              <a:sym typeface="Roboto"/>
            </a:endParaRPr>
          </a:p>
        </p:txBody>
      </p:sp>
      <p:sp>
        <p:nvSpPr>
          <p:cNvPr id="1354" name="Google Shape;1354;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By the end of today’s class you will be able to:</a:t>
            </a:r>
            <a:endParaRPr b="1"/>
          </a:p>
        </p:txBody>
      </p:sp>
      <p:sp>
        <p:nvSpPr>
          <p:cNvPr id="1355" name="Google Shape;1355;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6" name="Google Shape;1356;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57" name="Google Shape;1357;p103"/>
          <p:cNvSpPr txBox="1"/>
          <p:nvPr>
            <p:ph idx="3" type="subTitle"/>
          </p:nvPr>
        </p:nvSpPr>
        <p:spPr>
          <a:xfrm>
            <a:off x="12300" y="1475250"/>
            <a:ext cx="7729800" cy="4524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Clr>
                <a:schemeClr val="dk1"/>
              </a:buClr>
              <a:buSzPts val="1100"/>
              <a:buFont typeface="Arial"/>
              <a:buNone/>
            </a:pPr>
            <a:br>
              <a:rPr lang="en">
                <a:solidFill>
                  <a:schemeClr val="dk1"/>
                </a:solidFill>
              </a:rPr>
            </a:br>
            <a:r>
              <a:rPr lang="en">
                <a:solidFill>
                  <a:schemeClr val="dk1"/>
                </a:solidFill>
              </a:rPr>
              <a:t>Perform </a:t>
            </a:r>
            <a:r>
              <a:rPr lang="en">
                <a:solidFill>
                  <a:schemeClr val="dk1"/>
                </a:solidFill>
              </a:rPr>
              <a:t>Python 3 installation.</a:t>
            </a:r>
            <a:endParaRPr>
              <a:solidFill>
                <a:schemeClr val="dk1"/>
              </a:solidFill>
            </a:endParaRPr>
          </a:p>
        </p:txBody>
      </p:sp>
      <p:sp>
        <p:nvSpPr>
          <p:cNvPr id="1358" name="Google Shape;1358;p103"/>
          <p:cNvSpPr txBox="1"/>
          <p:nvPr>
            <p:ph idx="4" type="subTitle"/>
          </p:nvPr>
        </p:nvSpPr>
        <p:spPr>
          <a:xfrm>
            <a:off x="-12300" y="23621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a:solidFill>
                  <a:schemeClr val="dk1"/>
                </a:solidFill>
              </a:rPr>
              <a:t>Navigate thru folders and files via terminal / git-bash.</a:t>
            </a:r>
            <a:endParaRPr/>
          </a:p>
        </p:txBody>
      </p:sp>
      <p:sp>
        <p:nvSpPr>
          <p:cNvPr id="1359" name="Google Shape;1359;p103"/>
          <p:cNvSpPr txBox="1"/>
          <p:nvPr>
            <p:ph idx="5" type="subTitle"/>
          </p:nvPr>
        </p:nvSpPr>
        <p:spPr>
          <a:xfrm>
            <a:off x="12300" y="3241225"/>
            <a:ext cx="8114700" cy="5337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Clr>
                <a:schemeClr val="dk1"/>
              </a:buClr>
              <a:buSzPts val="1100"/>
              <a:buFont typeface="Arial"/>
              <a:buNone/>
            </a:pPr>
            <a:r>
              <a:rPr lang="en">
                <a:solidFill>
                  <a:schemeClr val="dk1"/>
                </a:solidFill>
              </a:rPr>
              <a:t>Create Python scripts and run them in </a:t>
            </a:r>
            <a:r>
              <a:rPr lang="en">
                <a:solidFill>
                  <a:schemeClr val="dk1"/>
                </a:solidFill>
              </a:rPr>
              <a:t>terminal</a:t>
            </a:r>
            <a:r>
              <a:rPr lang="en">
                <a:solidFill>
                  <a:schemeClr val="dk1"/>
                </a:solidFill>
              </a:rPr>
              <a:t> /git-bash.</a:t>
            </a:r>
            <a:endParaRPr>
              <a:solidFill>
                <a:schemeClr val="dk1"/>
              </a:solidFill>
            </a:endParaRPr>
          </a:p>
        </p:txBody>
      </p:sp>
      <p:sp>
        <p:nvSpPr>
          <p:cNvPr id="1360" name="Google Shape;1360;p103"/>
          <p:cNvSpPr txBox="1"/>
          <p:nvPr/>
        </p:nvSpPr>
        <p:spPr>
          <a:xfrm>
            <a:off x="1369675" y="4047125"/>
            <a:ext cx="7500000" cy="60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1"/>
                </a:solidFill>
                <a:latin typeface="Roboto"/>
                <a:ea typeface="Roboto"/>
                <a:cs typeface="Roboto"/>
                <a:sym typeface="Roboto"/>
              </a:rPr>
              <a:t>  Understand basic programming concepts in Python.</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Variables </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516" name="Google Shape;1516;p121"/>
          <p:cNvSpPr txBox="1"/>
          <p:nvPr>
            <p:ph idx="1" type="subTitle"/>
          </p:nvPr>
        </p:nvSpPr>
        <p:spPr>
          <a:xfrm>
            <a:off x="294550" y="119512"/>
            <a:ext cx="9144000" cy="1222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b="1"/>
          </a:p>
          <a:p>
            <a:pPr indent="0" lvl="0" marL="0" rtl="0" algn="l">
              <a:spcBef>
                <a:spcPts val="1600"/>
              </a:spcBef>
              <a:spcAft>
                <a:spcPts val="1600"/>
              </a:spcAft>
              <a:buNone/>
            </a:pPr>
            <a:r>
              <a:t/>
            </a:r>
            <a:endParaRPr b="1"/>
          </a:p>
        </p:txBody>
      </p:sp>
      <p:sp>
        <p:nvSpPr>
          <p:cNvPr id="1517" name="Google Shape;1517;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8" name="Google Shape;1518;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19" name="Google Shape;1519;p121"/>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520" name="Google Shape;1520;p121"/>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521" name="Google Shape;1521;p121"/>
          <p:cNvSpPr txBox="1"/>
          <p:nvPr/>
        </p:nvSpPr>
        <p:spPr>
          <a:xfrm>
            <a:off x="433975" y="907838"/>
            <a:ext cx="8435700" cy="2281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Similar to values stored in VBA cells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In Python, a value is being stored and given a name</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Variables can store different data types like strings, integers and an entirely new data type called booleans which hold True or False values.</a:t>
            </a:r>
            <a:endParaRPr>
              <a:solidFill>
                <a:srgbClr val="24292E"/>
              </a:solidFill>
              <a:latin typeface="Roboto"/>
              <a:ea typeface="Roboto"/>
              <a:cs typeface="Roboto"/>
              <a:sym typeface="Roboto"/>
            </a:endParaRPr>
          </a:p>
          <a:p>
            <a:pPr indent="0" lvl="0" marL="0" rtl="0" algn="l">
              <a:lnSpc>
                <a:spcPct val="115000"/>
              </a:lnSpc>
              <a:spcBef>
                <a:spcPts val="1200"/>
              </a:spcBef>
              <a:spcAft>
                <a:spcPts val="1200"/>
              </a:spcAft>
              <a:buNone/>
            </a:pPr>
            <a:r>
              <a:t/>
            </a:r>
            <a:endParaRPr sz="1800">
              <a:solidFill>
                <a:srgbClr val="24292E"/>
              </a:solidFill>
              <a:latin typeface="Roboto"/>
              <a:ea typeface="Roboto"/>
              <a:cs typeface="Roboto"/>
              <a:sym typeface="Roboto"/>
            </a:endParaRPr>
          </a:p>
        </p:txBody>
      </p:sp>
      <p:pic>
        <p:nvPicPr>
          <p:cNvPr id="1522" name="Google Shape;1522;p121"/>
          <p:cNvPicPr preferRelativeResize="0"/>
          <p:nvPr/>
        </p:nvPicPr>
        <p:blipFill>
          <a:blip r:embed="rId3">
            <a:alphaModFix/>
          </a:blip>
          <a:stretch>
            <a:fillRect/>
          </a:stretch>
        </p:blipFill>
        <p:spPr>
          <a:xfrm>
            <a:off x="897050" y="2517600"/>
            <a:ext cx="4114800" cy="1514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Print Statements </a:t>
            </a:r>
            <a:endParaRPr b="1">
              <a:latin typeface="Roboto"/>
              <a:ea typeface="Roboto"/>
              <a:cs typeface="Roboto"/>
              <a:sym typeface="Roboto"/>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1528" name="Google Shape;1528;p122"/>
          <p:cNvSpPr txBox="1"/>
          <p:nvPr>
            <p:ph idx="1" type="subTitle"/>
          </p:nvPr>
        </p:nvSpPr>
        <p:spPr>
          <a:xfrm>
            <a:off x="294550" y="644325"/>
            <a:ext cx="9144000" cy="1222500"/>
          </a:xfrm>
          <a:prstGeom prst="rect">
            <a:avLst/>
          </a:prstGeom>
        </p:spPr>
        <p:txBody>
          <a:bodyPr anchorCtr="0" anchor="t" bIns="0" lIns="457200" spcFirstLastPara="1" rIns="457200" wrap="square" tIns="91425">
            <a:noAutofit/>
          </a:bodyPr>
          <a:lstStyle/>
          <a:p>
            <a:pPr indent="-317500" lvl="0" marL="457200" rtl="0" algn="l">
              <a:spcBef>
                <a:spcPts val="1200"/>
              </a:spcBef>
              <a:spcAft>
                <a:spcPts val="0"/>
              </a:spcAft>
              <a:buClr>
                <a:srgbClr val="24292E"/>
              </a:buClr>
              <a:buSzPts val="1400"/>
              <a:buChar char="●"/>
            </a:pPr>
            <a:r>
              <a:rPr lang="en" sz="1400">
                <a:solidFill>
                  <a:srgbClr val="24292E"/>
                </a:solidFill>
                <a:highlight>
                  <a:schemeClr val="lt1"/>
                </a:highlight>
              </a:rPr>
              <a:t>We can print statements which include variables, but traditional Python formatting won't concatenate strings with other data types. This means integers and booleans must be cast as strings using the str() function.</a:t>
            </a:r>
            <a:endParaRPr sz="1400">
              <a:solidFill>
                <a:srgbClr val="24292E"/>
              </a:solidFill>
              <a:highlight>
                <a:schemeClr val="lt1"/>
              </a:highlight>
            </a:endParaRPr>
          </a:p>
        </p:txBody>
      </p:sp>
      <p:sp>
        <p:nvSpPr>
          <p:cNvPr id="1529" name="Google Shape;1529;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0" name="Google Shape;1530;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31" name="Google Shape;1531;p122"/>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532" name="Google Shape;1532;p122"/>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pic>
        <p:nvPicPr>
          <p:cNvPr id="1533" name="Google Shape;1533;p122"/>
          <p:cNvPicPr preferRelativeResize="0"/>
          <p:nvPr/>
        </p:nvPicPr>
        <p:blipFill>
          <a:blip r:embed="rId3">
            <a:alphaModFix/>
          </a:blip>
          <a:stretch>
            <a:fillRect/>
          </a:stretch>
        </p:blipFill>
        <p:spPr>
          <a:xfrm>
            <a:off x="1077188" y="1824038"/>
            <a:ext cx="4257675" cy="1495425"/>
          </a:xfrm>
          <a:prstGeom prst="rect">
            <a:avLst/>
          </a:prstGeom>
          <a:noFill/>
          <a:ln>
            <a:noFill/>
          </a:ln>
        </p:spPr>
      </p:pic>
      <p:sp>
        <p:nvSpPr>
          <p:cNvPr id="1534" name="Google Shape;1534;p122"/>
          <p:cNvSpPr txBox="1"/>
          <p:nvPr/>
        </p:nvSpPr>
        <p:spPr>
          <a:xfrm>
            <a:off x="586050" y="3373500"/>
            <a:ext cx="7971900" cy="158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Alternatively, the "f-string" method of string interpolation allows strings to be formatted with different data types. Demonstrate the differences by refactoring the last print statement as an "f-string":</a:t>
            </a:r>
            <a:endParaRPr>
              <a:solidFill>
                <a:schemeClr val="dk1"/>
              </a:solidFill>
              <a:latin typeface="Roboto"/>
              <a:ea typeface="Roboto"/>
              <a:cs typeface="Roboto"/>
              <a:sym typeface="Roboto"/>
            </a:endParaRPr>
          </a:p>
        </p:txBody>
      </p:sp>
      <p:pic>
        <p:nvPicPr>
          <p:cNvPr id="1535" name="Google Shape;1535;p122"/>
          <p:cNvPicPr preferRelativeResize="0"/>
          <p:nvPr/>
        </p:nvPicPr>
        <p:blipFill>
          <a:blip r:embed="rId4">
            <a:alphaModFix/>
          </a:blip>
          <a:stretch>
            <a:fillRect/>
          </a:stretch>
        </p:blipFill>
        <p:spPr>
          <a:xfrm>
            <a:off x="1077200" y="4240925"/>
            <a:ext cx="4257675" cy="5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pic>
        <p:nvPicPr>
          <p:cNvPr id="1540" name="Google Shape;1540;p1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41" name="Google Shape;1541;p123"/>
          <p:cNvSpPr txBox="1"/>
          <p:nvPr>
            <p:ph type="title"/>
          </p:nvPr>
        </p:nvSpPr>
        <p:spPr>
          <a:xfrm>
            <a:off x="-12300" y="0"/>
            <a:ext cx="4871100" cy="1975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time is it? It's showtime!</a:t>
            </a:r>
            <a:endParaRPr/>
          </a:p>
        </p:txBody>
      </p:sp>
      <p:sp>
        <p:nvSpPr>
          <p:cNvPr id="1542" name="Google Shape;1542;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3" name="Google Shape;1543;p123"/>
          <p:cNvSpPr txBox="1"/>
          <p:nvPr>
            <p:ph type="title"/>
          </p:nvPr>
        </p:nvSpPr>
        <p:spPr>
          <a:xfrm>
            <a:off x="5298325" y="1745375"/>
            <a:ext cx="3687900" cy="20631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Nope! It’s time to check your</a:t>
            </a:r>
            <a:endParaRPr/>
          </a:p>
          <a:p>
            <a:pPr indent="0" lvl="0" marL="0" rtl="0" algn="ctr">
              <a:spcBef>
                <a:spcPts val="0"/>
              </a:spcBef>
              <a:spcAft>
                <a:spcPts val="0"/>
              </a:spcAft>
              <a:buNone/>
            </a:pPr>
            <a:r>
              <a:rPr lang="en"/>
              <a:t>SLACK!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4" name="Google Shape;1554;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55" name="Google Shape;1555;p12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556" name="Google Shape;1556;p12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b="1" lang="en" sz="3000"/>
              <a:t> Hello Variable World!</a:t>
            </a:r>
            <a:endParaRPr b="1" sz="3000"/>
          </a:p>
          <a:p>
            <a:pPr indent="0" lvl="0" marL="0" rtl="0" algn="l">
              <a:spcBef>
                <a:spcPts val="0"/>
              </a:spcBef>
              <a:spcAft>
                <a:spcPts val="0"/>
              </a:spcAft>
              <a:buClr>
                <a:schemeClr val="dk1"/>
              </a:buClr>
              <a:buSzPts val="1100"/>
              <a:buFont typeface="Arial"/>
              <a:buNone/>
            </a:pPr>
            <a:r>
              <a:t/>
            </a:r>
            <a:endParaRPr sz="3000">
              <a:latin typeface="Roboto Medium"/>
              <a:ea typeface="Roboto Medium"/>
              <a:cs typeface="Roboto Medium"/>
              <a:sym typeface="Roboto Medium"/>
            </a:endParaRPr>
          </a:p>
          <a:p>
            <a:pPr indent="0" lvl="0" marL="0" rtl="0" algn="l">
              <a:spcBef>
                <a:spcPts val="0"/>
              </a:spcBef>
              <a:spcAft>
                <a:spcPts val="100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will create</a:t>
            </a:r>
            <a:r>
              <a:rPr lang="en" sz="1900">
                <a:latin typeface="Roboto Light"/>
                <a:ea typeface="Roboto Light"/>
                <a:cs typeface="Roboto Light"/>
                <a:sym typeface="Roboto Light"/>
              </a:rPr>
              <a:t> a simple Python application that uses variables</a:t>
            </a:r>
            <a:r>
              <a:rPr lang="en" sz="1900">
                <a:latin typeface="Roboto Light"/>
                <a:ea typeface="Roboto Light"/>
                <a:cs typeface="Roboto Light"/>
                <a:sym typeface="Roboto Light"/>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26"/>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562" name="Google Shape;1562;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a:latin typeface="Roboto"/>
                <a:ea typeface="Roboto"/>
                <a:cs typeface="Roboto"/>
                <a:sym typeface="Roboto"/>
              </a:rPr>
              <a:t>Hello Variable World!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563" name="Google Shape;1563;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64" name="Google Shape;1564;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5" name="Google Shape;1565;p126"/>
          <p:cNvSpPr txBox="1"/>
          <p:nvPr/>
        </p:nvSpPr>
        <p:spPr>
          <a:xfrm>
            <a:off x="691975" y="1169225"/>
            <a:ext cx="8177700" cy="311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Create two variables called </a:t>
            </a:r>
            <a:r>
              <a:rPr lang="en" sz="1200">
                <a:solidFill>
                  <a:srgbClr val="404040"/>
                </a:solidFill>
                <a:highlight>
                  <a:schemeClr val="lt2"/>
                </a:highlight>
                <a:latin typeface="Consolas"/>
                <a:ea typeface="Consolas"/>
                <a:cs typeface="Consolas"/>
                <a:sym typeface="Consolas"/>
              </a:rPr>
              <a:t>name</a:t>
            </a:r>
            <a:r>
              <a:rPr lang="en" sz="1200">
                <a:solidFill>
                  <a:schemeClr val="dk2"/>
                </a:solidFill>
                <a:latin typeface="Roboto"/>
                <a:ea typeface="Roboto"/>
                <a:cs typeface="Roboto"/>
                <a:sym typeface="Roboto"/>
              </a:rPr>
              <a:t> </a:t>
            </a:r>
            <a:r>
              <a:rPr lang="en">
                <a:solidFill>
                  <a:srgbClr val="24292E"/>
                </a:solidFill>
                <a:highlight>
                  <a:schemeClr val="lt1"/>
                </a:highlight>
                <a:latin typeface="Roboto"/>
                <a:ea typeface="Roboto"/>
                <a:cs typeface="Roboto"/>
                <a:sym typeface="Roboto"/>
              </a:rPr>
              <a:t>and </a:t>
            </a:r>
            <a:r>
              <a:rPr lang="en" sz="1200">
                <a:solidFill>
                  <a:srgbClr val="404040"/>
                </a:solidFill>
                <a:highlight>
                  <a:schemeClr val="lt2"/>
                </a:highlight>
                <a:latin typeface="Consolas"/>
                <a:ea typeface="Consolas"/>
                <a:cs typeface="Consolas"/>
                <a:sym typeface="Consolas"/>
              </a:rPr>
              <a:t>country</a:t>
            </a:r>
            <a:r>
              <a:rPr lang="en">
                <a:solidFill>
                  <a:srgbClr val="24292E"/>
                </a:solidFill>
                <a:highlight>
                  <a:schemeClr val="lt1"/>
                </a:highlight>
                <a:latin typeface="Roboto"/>
                <a:ea typeface="Roboto"/>
                <a:cs typeface="Roboto"/>
                <a:sym typeface="Roboto"/>
              </a:rPr>
              <a:t>  that will hold strings.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Create two variables called </a:t>
            </a:r>
            <a:r>
              <a:rPr lang="en" sz="1200">
                <a:solidFill>
                  <a:srgbClr val="404040"/>
                </a:solidFill>
                <a:highlight>
                  <a:schemeClr val="lt2"/>
                </a:highlight>
                <a:latin typeface="Consolas"/>
                <a:ea typeface="Consolas"/>
                <a:cs typeface="Consolas"/>
                <a:sym typeface="Consolas"/>
              </a:rPr>
              <a:t>age</a:t>
            </a:r>
            <a:r>
              <a:rPr lang="en">
                <a:solidFill>
                  <a:srgbClr val="24292E"/>
                </a:solidFill>
                <a:highlight>
                  <a:schemeClr val="lt1"/>
                </a:highlight>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hourly_wage</a:t>
            </a:r>
            <a:r>
              <a:rPr lang="en">
                <a:solidFill>
                  <a:srgbClr val="24292E"/>
                </a:solidFill>
                <a:highlight>
                  <a:schemeClr val="lt1"/>
                </a:highlight>
                <a:latin typeface="Roboto"/>
                <a:ea typeface="Roboto"/>
                <a:cs typeface="Roboto"/>
                <a:sym typeface="Roboto"/>
              </a:rPr>
              <a:t> that will hold integers.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Create a variable called </a:t>
            </a:r>
            <a:r>
              <a:rPr lang="en" sz="1200">
                <a:solidFill>
                  <a:srgbClr val="404040"/>
                </a:solidFill>
                <a:highlight>
                  <a:schemeClr val="lt2"/>
                </a:highlight>
                <a:latin typeface="Consolas"/>
                <a:ea typeface="Consolas"/>
                <a:cs typeface="Consolas"/>
                <a:sym typeface="Consolas"/>
              </a:rPr>
              <a:t>satisfied</a:t>
            </a:r>
            <a:r>
              <a:rPr lang="en">
                <a:solidFill>
                  <a:srgbClr val="24292E"/>
                </a:solidFill>
                <a:highlight>
                  <a:schemeClr val="lt1"/>
                </a:highlight>
                <a:latin typeface="Roboto"/>
                <a:ea typeface="Roboto"/>
                <a:cs typeface="Roboto"/>
                <a:sym typeface="Roboto"/>
              </a:rPr>
              <a:t> which will hold a boolean.</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Create a variable called </a:t>
            </a:r>
            <a:r>
              <a:rPr lang="en" sz="1200">
                <a:solidFill>
                  <a:srgbClr val="404040"/>
                </a:solidFill>
                <a:highlight>
                  <a:schemeClr val="lt2"/>
                </a:highlight>
                <a:latin typeface="Consolas"/>
                <a:ea typeface="Consolas"/>
                <a:cs typeface="Consolas"/>
                <a:sym typeface="Consolas"/>
              </a:rPr>
              <a:t>daily_wage</a:t>
            </a:r>
            <a:r>
              <a:rPr lang="en">
                <a:solidFill>
                  <a:srgbClr val="24292E"/>
                </a:solidFill>
                <a:highlight>
                  <a:schemeClr val="lt1"/>
                </a:highlight>
                <a:latin typeface="Roboto"/>
                <a:ea typeface="Roboto"/>
                <a:cs typeface="Roboto"/>
                <a:sym typeface="Roboto"/>
              </a:rPr>
              <a:t> that will hold the value of </a:t>
            </a:r>
            <a:r>
              <a:rPr lang="en" sz="1200">
                <a:solidFill>
                  <a:srgbClr val="404040"/>
                </a:solidFill>
                <a:highlight>
                  <a:schemeClr val="lt2"/>
                </a:highlight>
                <a:latin typeface="Consolas"/>
                <a:ea typeface="Consolas"/>
                <a:cs typeface="Consolas"/>
                <a:sym typeface="Consolas"/>
              </a:rPr>
              <a:t>hourly_wage </a:t>
            </a:r>
            <a:r>
              <a:rPr lang="en">
                <a:solidFill>
                  <a:srgbClr val="24292E"/>
                </a:solidFill>
                <a:highlight>
                  <a:schemeClr val="lt1"/>
                </a:highlight>
                <a:latin typeface="Roboto"/>
                <a:ea typeface="Roboto"/>
                <a:cs typeface="Roboto"/>
                <a:sym typeface="Roboto"/>
              </a:rPr>
              <a:t>multiplied by 8.</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Print out statements using all of the above variables to the console.</a:t>
            </a:r>
            <a:endParaRPr>
              <a:solidFill>
                <a:srgbClr val="24292E"/>
              </a:solidFill>
              <a:highlight>
                <a:schemeClr val="lt1"/>
              </a:highlight>
              <a:latin typeface="Roboto"/>
              <a:ea typeface="Roboto"/>
              <a:cs typeface="Roboto"/>
              <a:sym typeface="Roboto"/>
            </a:endParaRPr>
          </a:p>
        </p:txBody>
      </p:sp>
      <p:pic>
        <p:nvPicPr>
          <p:cNvPr id="1566" name="Google Shape;1566;p126"/>
          <p:cNvPicPr preferRelativeResize="0"/>
          <p:nvPr/>
        </p:nvPicPr>
        <p:blipFill>
          <a:blip r:embed="rId3">
            <a:alphaModFix/>
          </a:blip>
          <a:stretch>
            <a:fillRect/>
          </a:stretch>
        </p:blipFill>
        <p:spPr>
          <a:xfrm>
            <a:off x="1325038" y="2716675"/>
            <a:ext cx="5857875" cy="127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2" name="Google Shape;1572;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8" name="Google Shape;1578;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79" name="Google Shape;1579;p12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Inputs</a:t>
            </a:r>
            <a:r>
              <a:rPr lang="en"/>
              <a:t> and Prompts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Print Statements </a:t>
            </a:r>
            <a:endParaRPr b="1">
              <a:latin typeface="Roboto"/>
              <a:ea typeface="Roboto"/>
              <a:cs typeface="Roboto"/>
              <a:sym typeface="Roboto"/>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1585" name="Google Shape;1585;p129"/>
          <p:cNvSpPr txBox="1"/>
          <p:nvPr>
            <p:ph idx="1" type="subTitle"/>
          </p:nvPr>
        </p:nvSpPr>
        <p:spPr>
          <a:xfrm>
            <a:off x="294550" y="644325"/>
            <a:ext cx="9144000" cy="1222500"/>
          </a:xfrm>
          <a:prstGeom prst="rect">
            <a:avLst/>
          </a:prstGeom>
        </p:spPr>
        <p:txBody>
          <a:bodyPr anchorCtr="0" anchor="t" bIns="0" lIns="457200" spcFirstLastPara="1" rIns="457200" wrap="square" tIns="91425">
            <a:noAutofit/>
          </a:bodyPr>
          <a:lstStyle/>
          <a:p>
            <a:pPr indent="-317500" lvl="0" marL="457200" rtl="0" algn="l">
              <a:spcBef>
                <a:spcPts val="1200"/>
              </a:spcBef>
              <a:spcAft>
                <a:spcPts val="0"/>
              </a:spcAft>
              <a:buClr>
                <a:srgbClr val="24292E"/>
              </a:buClr>
              <a:buSzPts val="1400"/>
              <a:buChar char="●"/>
            </a:pPr>
            <a:r>
              <a:rPr lang="en" sz="1400">
                <a:solidFill>
                  <a:srgbClr val="24292E"/>
                </a:solidFill>
                <a:highlight>
                  <a:schemeClr val="lt1"/>
                </a:highlight>
              </a:rPr>
              <a:t>We can print statements which include variables, but traditional Python formatting won't concatenate strings with other data types. This means integers and booleans must be cast as strings using the str() function.</a:t>
            </a:r>
            <a:endParaRPr sz="1400">
              <a:solidFill>
                <a:srgbClr val="24292E"/>
              </a:solidFill>
              <a:highlight>
                <a:schemeClr val="lt1"/>
              </a:highlight>
            </a:endParaRPr>
          </a:p>
        </p:txBody>
      </p:sp>
      <p:sp>
        <p:nvSpPr>
          <p:cNvPr id="1586" name="Google Shape;1586;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7" name="Google Shape;1587;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88" name="Google Shape;1588;p129"/>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589" name="Google Shape;1589;p129"/>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pic>
        <p:nvPicPr>
          <p:cNvPr id="1590" name="Google Shape;1590;p129"/>
          <p:cNvPicPr preferRelativeResize="0"/>
          <p:nvPr/>
        </p:nvPicPr>
        <p:blipFill>
          <a:blip r:embed="rId3">
            <a:alphaModFix/>
          </a:blip>
          <a:stretch>
            <a:fillRect/>
          </a:stretch>
        </p:blipFill>
        <p:spPr>
          <a:xfrm>
            <a:off x="1077188" y="1824038"/>
            <a:ext cx="4257675" cy="1495425"/>
          </a:xfrm>
          <a:prstGeom prst="rect">
            <a:avLst/>
          </a:prstGeom>
          <a:noFill/>
          <a:ln>
            <a:noFill/>
          </a:ln>
        </p:spPr>
      </p:pic>
      <p:sp>
        <p:nvSpPr>
          <p:cNvPr id="1591" name="Google Shape;1591;p129"/>
          <p:cNvSpPr txBox="1"/>
          <p:nvPr/>
        </p:nvSpPr>
        <p:spPr>
          <a:xfrm>
            <a:off x="586050" y="3373500"/>
            <a:ext cx="7971900" cy="158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Alternatively, the "f-string" method of string interpolation allows strings to be formatted with different data types. Demonstrate the differences by refactoring the last print statement as an "f-string":</a:t>
            </a:r>
            <a:endParaRPr>
              <a:solidFill>
                <a:schemeClr val="dk1"/>
              </a:solidFill>
              <a:latin typeface="Roboto"/>
              <a:ea typeface="Roboto"/>
              <a:cs typeface="Roboto"/>
              <a:sym typeface="Roboto"/>
            </a:endParaRPr>
          </a:p>
        </p:txBody>
      </p:sp>
      <p:pic>
        <p:nvPicPr>
          <p:cNvPr id="1592" name="Google Shape;1592;p129"/>
          <p:cNvPicPr preferRelativeResize="0"/>
          <p:nvPr/>
        </p:nvPicPr>
        <p:blipFill>
          <a:blip r:embed="rId4">
            <a:alphaModFix/>
          </a:blip>
          <a:stretch>
            <a:fillRect/>
          </a:stretch>
        </p:blipFill>
        <p:spPr>
          <a:xfrm>
            <a:off x="1077200" y="4240925"/>
            <a:ext cx="4257675" cy="51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Inputs and Prompts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1598" name="Google Shape;159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9" name="Google Shape;1599;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00" name="Google Shape;1600;p130"/>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601" name="Google Shape;1601;p130"/>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pic>
        <p:nvPicPr>
          <p:cNvPr id="1602" name="Google Shape;1602;p130"/>
          <p:cNvPicPr preferRelativeResize="0"/>
          <p:nvPr/>
        </p:nvPicPr>
        <p:blipFill>
          <a:blip r:embed="rId3">
            <a:alphaModFix/>
          </a:blip>
          <a:stretch>
            <a:fillRect/>
          </a:stretch>
        </p:blipFill>
        <p:spPr>
          <a:xfrm>
            <a:off x="1563013" y="1324428"/>
            <a:ext cx="6017975" cy="249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04"/>
          <p:cNvSpPr txBox="1"/>
          <p:nvPr>
            <p:ph type="title"/>
          </p:nvPr>
        </p:nvSpPr>
        <p:spPr>
          <a:xfrm>
            <a:off x="338750" y="1802275"/>
            <a:ext cx="8595300" cy="14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Without further ado</a:t>
            </a:r>
            <a:endParaRPr/>
          </a:p>
          <a:p>
            <a:pPr indent="0" lvl="0" marL="0" rtl="0" algn="ctr">
              <a:spcBef>
                <a:spcPts val="0"/>
              </a:spcBef>
              <a:spcAft>
                <a:spcPts val="0"/>
              </a:spcAft>
              <a:buNone/>
            </a:pPr>
            <a:r>
              <a:rPr lang="en"/>
              <a:t>The Mighty Python!!!</a:t>
            </a:r>
            <a:endParaRPr/>
          </a:p>
        </p:txBody>
      </p:sp>
      <p:sp>
        <p:nvSpPr>
          <p:cNvPr id="1366" name="Google Shape;1366;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7" name="Google Shape;1367;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13" name="Google Shape;1613;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14" name="Google Shape;1614;p13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615" name="Google Shape;1615;p13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Activity:</a:t>
            </a:r>
            <a:r>
              <a:rPr lang="en" sz="3000">
                <a:latin typeface="Roboto Medium"/>
                <a:ea typeface="Roboto Medium"/>
                <a:cs typeface="Roboto Medium"/>
                <a:sym typeface="Roboto Medium"/>
              </a:rPr>
              <a:t> Down the input </a:t>
            </a:r>
            <a:endParaRPr sz="3000">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t/>
            </a:r>
            <a:endParaRPr sz="3000">
              <a:latin typeface="Roboto Medium"/>
              <a:ea typeface="Roboto Medium"/>
              <a:cs typeface="Roboto Medium"/>
              <a:sym typeface="Roboto Medium"/>
            </a:endParaRPr>
          </a:p>
          <a:p>
            <a:pPr indent="0" lvl="0" marL="0" rtl="0" algn="l">
              <a:spcBef>
                <a:spcPts val="0"/>
              </a:spcBef>
              <a:spcAft>
                <a:spcPts val="100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a:t>
            </a:r>
            <a:r>
              <a:rPr lang="en" sz="1800">
                <a:latin typeface="Roboto Light"/>
                <a:ea typeface="Roboto Light"/>
                <a:cs typeface="Roboto Light"/>
                <a:sym typeface="Roboto Light"/>
              </a:rPr>
              <a:t>l work on storing inputs from the command line and run some code based upon the values entered.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Activity: </a:t>
            </a:r>
            <a:r>
              <a:rPr b="1" lang="en">
                <a:latin typeface="Roboto"/>
                <a:ea typeface="Roboto"/>
                <a:cs typeface="Roboto"/>
                <a:sym typeface="Roboto"/>
              </a:rPr>
              <a:t>Down to Input</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1" name="Google Shape;1621;p133"/>
          <p:cNvSpPr txBox="1"/>
          <p:nvPr>
            <p:ph idx="1" type="subTitle"/>
          </p:nvPr>
        </p:nvSpPr>
        <p:spPr>
          <a:xfrm>
            <a:off x="0" y="675975"/>
            <a:ext cx="9144000" cy="4542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Clr>
                <a:schemeClr val="dk1"/>
              </a:buClr>
              <a:buSzPts val="1100"/>
              <a:buFont typeface="Arial"/>
              <a:buNone/>
            </a:pPr>
            <a:r>
              <a:rPr b="1" lang="en"/>
              <a:t>    </a:t>
            </a:r>
            <a:r>
              <a:rPr b="1" lang="en"/>
              <a:t>Instructions: </a:t>
            </a:r>
            <a:endParaRPr b="1"/>
          </a:p>
        </p:txBody>
      </p:sp>
      <p:sp>
        <p:nvSpPr>
          <p:cNvPr id="1622" name="Google Shape;1622;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3" name="Google Shape;1623;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24" name="Google Shape;1624;p133"/>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625" name="Google Shape;1625;p133"/>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626" name="Google Shape;1626;p133"/>
          <p:cNvSpPr txBox="1"/>
          <p:nvPr/>
        </p:nvSpPr>
        <p:spPr>
          <a:xfrm>
            <a:off x="289800" y="1377325"/>
            <a:ext cx="8866500" cy="4701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Create two different variables that will take the input of your first name and your neighbor's first name.</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Create two more inputs that will ask how many months each of you has been coding.</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Finally, display a result with both your names and the total amount of months coding.</a:t>
            </a:r>
            <a:endParaRPr sz="1800">
              <a:solidFill>
                <a:srgbClr val="24292E"/>
              </a:solidFill>
              <a:highlight>
                <a:schemeClr val="lt1"/>
              </a:highlight>
              <a:latin typeface="Roboto"/>
              <a:ea typeface="Roboto"/>
              <a:cs typeface="Roboto"/>
              <a:sym typeface="Roboto"/>
            </a:endParaRPr>
          </a:p>
        </p:txBody>
      </p:sp>
      <p:pic>
        <p:nvPicPr>
          <p:cNvPr id="1627" name="Google Shape;1627;p133"/>
          <p:cNvPicPr preferRelativeResize="0"/>
          <p:nvPr/>
        </p:nvPicPr>
        <p:blipFill>
          <a:blip r:embed="rId3">
            <a:alphaModFix/>
          </a:blip>
          <a:stretch>
            <a:fillRect/>
          </a:stretch>
        </p:blipFill>
        <p:spPr>
          <a:xfrm>
            <a:off x="849650" y="2449300"/>
            <a:ext cx="5946475" cy="1434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3" name="Google Shape;1633;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9" name="Google Shape;1639;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40" name="Google Shape;1640;p13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Conditionals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36"/>
          <p:cNvSpPr txBox="1"/>
          <p:nvPr>
            <p:ph type="title"/>
          </p:nvPr>
        </p:nvSpPr>
        <p:spPr>
          <a:xfrm>
            <a:off x="-12300" y="0"/>
            <a:ext cx="9168600" cy="717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a:t>
            </a:r>
            <a:endParaRPr/>
          </a:p>
          <a:p>
            <a:pPr indent="0" lvl="0" marL="0" rtl="0" algn="l">
              <a:spcBef>
                <a:spcPts val="0"/>
              </a:spcBef>
              <a:spcAft>
                <a:spcPts val="0"/>
              </a:spcAft>
              <a:buNone/>
            </a:pPr>
            <a:r>
              <a:t/>
            </a:r>
            <a:endParaRPr/>
          </a:p>
        </p:txBody>
      </p:sp>
      <p:sp>
        <p:nvSpPr>
          <p:cNvPr id="1646" name="Google Shape;1646;p136"/>
          <p:cNvSpPr txBox="1"/>
          <p:nvPr>
            <p:ph idx="1" type="subTitle"/>
          </p:nvPr>
        </p:nvSpPr>
        <p:spPr>
          <a:xfrm>
            <a:off x="159175" y="662275"/>
            <a:ext cx="9144000" cy="5460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 </a:t>
            </a:r>
            <a:r>
              <a:rPr b="1" lang="en"/>
              <a:t>Few things to keep in mind! </a:t>
            </a:r>
            <a:endParaRPr b="1"/>
          </a:p>
        </p:txBody>
      </p:sp>
      <p:sp>
        <p:nvSpPr>
          <p:cNvPr id="1647" name="Google Shape;164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8" name="Google Shape;1648;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49" name="Google Shape;1649;p136"/>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650" name="Google Shape;1650;p136"/>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651" name="Google Shape;1651;p136"/>
          <p:cNvSpPr txBox="1"/>
          <p:nvPr/>
        </p:nvSpPr>
        <p:spPr>
          <a:xfrm>
            <a:off x="333275" y="1225175"/>
            <a:ext cx="8536500" cy="3434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Conditionals in Python carry nearly the same logic as in VBA. The primary difference is the syntax and indentation. </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Python uses </a:t>
            </a:r>
            <a:r>
              <a:rPr lang="en" sz="1200">
                <a:solidFill>
                  <a:srgbClr val="404040"/>
                </a:solidFill>
                <a:highlight>
                  <a:schemeClr val="lt2"/>
                </a:highlight>
                <a:latin typeface="Consolas"/>
                <a:ea typeface="Consolas"/>
                <a:cs typeface="Consolas"/>
                <a:sym typeface="Consolas"/>
              </a:rPr>
              <a:t>if</a:t>
            </a:r>
            <a:r>
              <a:rPr lang="en">
                <a:solidFill>
                  <a:srgbClr val="24292E"/>
                </a:solidFill>
                <a:highlight>
                  <a:srgbClr val="FFFFFF"/>
                </a:highlight>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elif</a:t>
            </a:r>
            <a:r>
              <a:rPr lang="en">
                <a:solidFill>
                  <a:srgbClr val="24292E"/>
                </a:solidFill>
                <a:highlight>
                  <a:srgbClr val="FFFFFF"/>
                </a:highlight>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else</a:t>
            </a:r>
            <a:r>
              <a:rPr lang="en">
                <a:solidFill>
                  <a:srgbClr val="24292E"/>
                </a:solidFill>
                <a:highlight>
                  <a:srgbClr val="FFFFFF"/>
                </a:highlight>
                <a:latin typeface="Roboto"/>
                <a:ea typeface="Roboto"/>
                <a:cs typeface="Roboto"/>
                <a:sym typeface="Roboto"/>
              </a:rPr>
              <a:t>  for creating contionals. </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Conditional statements are concluded with a colon but all lines after the colon must be indented to be considered a part of that code block. This is because Python reads blocks of code based on indentation.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All sorts of operators like greater than, less than, equal to, and much more can be used to create logic tests for conditionals.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The condition is equal to uses == while variable assignment uses one equal sign.</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Multiple logic tests can be checked within a single conditional statement. Using the term and must mean both tests return True while or require that only one test return as true.</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Conditionals can even be nested, allowing programmers to run logic tests based upon whether or not the original logic test returned as True.</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404040"/>
              </a:solidFill>
              <a:highlight>
                <a:schemeClr val="lt2"/>
              </a:highlight>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37"/>
          <p:cNvSpPr txBox="1"/>
          <p:nvPr>
            <p:ph type="title"/>
          </p:nvPr>
        </p:nvSpPr>
        <p:spPr>
          <a:xfrm>
            <a:off x="-12300" y="0"/>
            <a:ext cx="9168600" cy="717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a:t>
            </a:r>
            <a:endParaRPr/>
          </a:p>
          <a:p>
            <a:pPr indent="0" lvl="0" marL="0" rtl="0" algn="l">
              <a:spcBef>
                <a:spcPts val="0"/>
              </a:spcBef>
              <a:spcAft>
                <a:spcPts val="0"/>
              </a:spcAft>
              <a:buNone/>
            </a:pPr>
            <a:r>
              <a:t/>
            </a:r>
            <a:endParaRPr/>
          </a:p>
        </p:txBody>
      </p:sp>
      <p:sp>
        <p:nvSpPr>
          <p:cNvPr id="1657" name="Google Shape;1657;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8" name="Google Shape;1658;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59" name="Google Shape;1659;p137"/>
          <p:cNvSpPr txBox="1"/>
          <p:nvPr/>
        </p:nvSpPr>
        <p:spPr>
          <a:xfrm>
            <a:off x="3834800" y="24583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660" name="Google Shape;1660;p137"/>
          <p:cNvSpPr txBox="1"/>
          <p:nvPr/>
        </p:nvSpPr>
        <p:spPr>
          <a:xfrm>
            <a:off x="421125" y="979150"/>
            <a:ext cx="8396400" cy="206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b="1" sz="1600">
              <a:latin typeface="Roboto"/>
              <a:ea typeface="Roboto"/>
              <a:cs typeface="Roboto"/>
              <a:sym typeface="Roboto"/>
            </a:endParaRPr>
          </a:p>
        </p:txBody>
      </p:sp>
      <p:pic>
        <p:nvPicPr>
          <p:cNvPr id="1661" name="Google Shape;1661;p137"/>
          <p:cNvPicPr preferRelativeResize="0"/>
          <p:nvPr/>
        </p:nvPicPr>
        <p:blipFill>
          <a:blip r:embed="rId3">
            <a:alphaModFix/>
          </a:blip>
          <a:stretch>
            <a:fillRect/>
          </a:stretch>
        </p:blipFill>
        <p:spPr>
          <a:xfrm>
            <a:off x="3951725" y="808950"/>
            <a:ext cx="4865800" cy="1967675"/>
          </a:xfrm>
          <a:prstGeom prst="rect">
            <a:avLst/>
          </a:prstGeom>
          <a:noFill/>
          <a:ln>
            <a:noFill/>
          </a:ln>
        </p:spPr>
      </p:pic>
      <p:sp>
        <p:nvSpPr>
          <p:cNvPr id="1662" name="Google Shape;1662;p137"/>
          <p:cNvSpPr txBox="1"/>
          <p:nvPr/>
        </p:nvSpPr>
        <p:spPr>
          <a:xfrm>
            <a:off x="323825" y="1059138"/>
            <a:ext cx="3627900" cy="73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Indentation matters in Python! </a:t>
            </a:r>
            <a:endParaRPr>
              <a:latin typeface="Roboto"/>
              <a:ea typeface="Roboto"/>
              <a:cs typeface="Roboto"/>
              <a:sym typeface="Roboto"/>
            </a:endParaRPr>
          </a:p>
        </p:txBody>
      </p:sp>
      <p:pic>
        <p:nvPicPr>
          <p:cNvPr id="1663" name="Google Shape;1663;p137"/>
          <p:cNvPicPr preferRelativeResize="0"/>
          <p:nvPr/>
        </p:nvPicPr>
        <p:blipFill>
          <a:blip r:embed="rId4">
            <a:alphaModFix/>
          </a:blip>
          <a:stretch>
            <a:fillRect/>
          </a:stretch>
        </p:blipFill>
        <p:spPr>
          <a:xfrm>
            <a:off x="881750" y="3048850"/>
            <a:ext cx="5212685" cy="1435625"/>
          </a:xfrm>
          <a:prstGeom prst="rect">
            <a:avLst/>
          </a:prstGeom>
          <a:noFill/>
          <a:ln>
            <a:noFill/>
          </a:ln>
        </p:spPr>
      </p:pic>
      <p:sp>
        <p:nvSpPr>
          <p:cNvPr id="1664" name="Google Shape;1664;p137"/>
          <p:cNvSpPr txBox="1"/>
          <p:nvPr/>
        </p:nvSpPr>
        <p:spPr>
          <a:xfrm>
            <a:off x="6270375" y="3048850"/>
            <a:ext cx="2701500" cy="133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latin typeface="Roboto"/>
                <a:ea typeface="Roboto"/>
                <a:cs typeface="Roboto"/>
                <a:sym typeface="Roboto"/>
              </a:rPr>
              <a:t>Hint:</a:t>
            </a:r>
            <a:r>
              <a:rPr lang="en">
                <a:latin typeface="Roboto"/>
                <a:ea typeface="Roboto"/>
                <a:cs typeface="Roboto"/>
                <a:sym typeface="Roboto"/>
              </a:rPr>
              <a:t> count four ‘space’ stroke on your </a:t>
            </a:r>
            <a:r>
              <a:rPr lang="en">
                <a:latin typeface="Roboto"/>
                <a:ea typeface="Roboto"/>
                <a:cs typeface="Roboto"/>
                <a:sym typeface="Roboto"/>
              </a:rPr>
              <a:t>keyboard or hit ‘tab’ once</a:t>
            </a:r>
            <a:r>
              <a:rPr lang="en"/>
              <a:t> </a:t>
            </a:r>
            <a:endParaRPr/>
          </a:p>
        </p:txBody>
      </p:sp>
      <p:pic>
        <p:nvPicPr>
          <p:cNvPr id="1665" name="Google Shape;1665;p137"/>
          <p:cNvPicPr preferRelativeResize="0"/>
          <p:nvPr/>
        </p:nvPicPr>
        <p:blipFill>
          <a:blip r:embed="rId5">
            <a:alphaModFix/>
          </a:blip>
          <a:stretch>
            <a:fillRect/>
          </a:stretch>
        </p:blipFill>
        <p:spPr>
          <a:xfrm flipH="1" rot="1774327">
            <a:off x="6208225" y="3533360"/>
            <a:ext cx="626575" cy="6265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38"/>
          <p:cNvSpPr txBox="1"/>
          <p:nvPr>
            <p:ph type="title"/>
          </p:nvPr>
        </p:nvSpPr>
        <p:spPr>
          <a:xfrm>
            <a:off x="-12300" y="0"/>
            <a:ext cx="9168600" cy="717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a:t>
            </a:r>
            <a:endParaRPr/>
          </a:p>
          <a:p>
            <a:pPr indent="0" lvl="0" marL="0" rtl="0" algn="l">
              <a:spcBef>
                <a:spcPts val="0"/>
              </a:spcBef>
              <a:spcAft>
                <a:spcPts val="0"/>
              </a:spcAft>
              <a:buNone/>
            </a:pPr>
            <a:r>
              <a:t/>
            </a:r>
            <a:endParaRPr/>
          </a:p>
        </p:txBody>
      </p:sp>
      <p:sp>
        <p:nvSpPr>
          <p:cNvPr id="1671" name="Google Shape;1671;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2" name="Google Shape;1672;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73" name="Google Shape;1673;p138"/>
          <p:cNvSpPr txBox="1"/>
          <p:nvPr/>
        </p:nvSpPr>
        <p:spPr>
          <a:xfrm>
            <a:off x="3834800" y="24583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674" name="Google Shape;1674;p138"/>
          <p:cNvSpPr txBox="1"/>
          <p:nvPr/>
        </p:nvSpPr>
        <p:spPr>
          <a:xfrm>
            <a:off x="421125" y="979150"/>
            <a:ext cx="8396400" cy="206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b="1" sz="1600">
              <a:latin typeface="Roboto"/>
              <a:ea typeface="Roboto"/>
              <a:cs typeface="Roboto"/>
              <a:sym typeface="Roboto"/>
            </a:endParaRPr>
          </a:p>
        </p:txBody>
      </p:sp>
      <p:pic>
        <p:nvPicPr>
          <p:cNvPr id="1675" name="Google Shape;1675;p138"/>
          <p:cNvPicPr preferRelativeResize="0"/>
          <p:nvPr/>
        </p:nvPicPr>
        <p:blipFill>
          <a:blip r:embed="rId3">
            <a:alphaModFix/>
          </a:blip>
          <a:stretch>
            <a:fillRect/>
          </a:stretch>
        </p:blipFill>
        <p:spPr>
          <a:xfrm>
            <a:off x="2783375" y="2181250"/>
            <a:ext cx="3337424" cy="2626756"/>
          </a:xfrm>
          <a:prstGeom prst="rect">
            <a:avLst/>
          </a:prstGeom>
          <a:noFill/>
          <a:ln>
            <a:noFill/>
          </a:ln>
        </p:spPr>
      </p:pic>
      <p:pic>
        <p:nvPicPr>
          <p:cNvPr id="1676" name="Google Shape;1676;p138"/>
          <p:cNvPicPr preferRelativeResize="0"/>
          <p:nvPr/>
        </p:nvPicPr>
        <p:blipFill>
          <a:blip r:embed="rId4">
            <a:alphaModFix/>
          </a:blip>
          <a:stretch>
            <a:fillRect/>
          </a:stretch>
        </p:blipFill>
        <p:spPr>
          <a:xfrm rot="10800000">
            <a:off x="252213" y="795850"/>
            <a:ext cx="8639575" cy="4083400"/>
          </a:xfrm>
          <a:prstGeom prst="rect">
            <a:avLst/>
          </a:prstGeom>
          <a:noFill/>
          <a:ln>
            <a:noFill/>
          </a:ln>
        </p:spPr>
      </p:pic>
      <p:pic>
        <p:nvPicPr>
          <p:cNvPr id="1677" name="Google Shape;1677;p138"/>
          <p:cNvPicPr preferRelativeResize="0"/>
          <p:nvPr/>
        </p:nvPicPr>
        <p:blipFill>
          <a:blip r:embed="rId5">
            <a:alphaModFix/>
          </a:blip>
          <a:stretch>
            <a:fillRect/>
          </a:stretch>
        </p:blipFill>
        <p:spPr>
          <a:xfrm>
            <a:off x="4283622" y="1162336"/>
            <a:ext cx="4455428" cy="3309887"/>
          </a:xfrm>
          <a:prstGeom prst="rect">
            <a:avLst/>
          </a:prstGeom>
          <a:noFill/>
          <a:ln>
            <a:noFill/>
          </a:ln>
        </p:spPr>
      </p:pic>
      <p:pic>
        <p:nvPicPr>
          <p:cNvPr id="1678" name="Google Shape;1678;p138"/>
          <p:cNvPicPr preferRelativeResize="0"/>
          <p:nvPr/>
        </p:nvPicPr>
        <p:blipFill>
          <a:blip r:embed="rId3">
            <a:alphaModFix/>
          </a:blip>
          <a:stretch>
            <a:fillRect/>
          </a:stretch>
        </p:blipFill>
        <p:spPr>
          <a:xfrm>
            <a:off x="421125" y="1162313"/>
            <a:ext cx="3549899" cy="2414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9" name="Google Shape;1689;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90" name="Google Shape;1690;p14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691" name="Google Shape;1691;p14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b="1" lang="en" sz="3000"/>
              <a:t> Conditional Conundrum</a:t>
            </a:r>
            <a:endParaRPr b="1" sz="3000"/>
          </a:p>
          <a:p>
            <a:pPr indent="0" lvl="0" marL="0" rtl="0" algn="l">
              <a:spcBef>
                <a:spcPts val="0"/>
              </a:spcBef>
              <a:spcAft>
                <a:spcPts val="0"/>
              </a:spcAft>
              <a:buClr>
                <a:schemeClr val="dk1"/>
              </a:buClr>
              <a:buSzPts val="1100"/>
              <a:buFont typeface="Arial"/>
              <a:buNone/>
            </a:pPr>
            <a:r>
              <a:t/>
            </a:r>
            <a:endParaRPr sz="3000">
              <a:latin typeface="Roboto Medium"/>
              <a:ea typeface="Roboto Medium"/>
              <a:cs typeface="Roboto Medium"/>
              <a:sym typeface="Roboto Medium"/>
            </a:endParaRPr>
          </a:p>
          <a:p>
            <a:pPr indent="0" lvl="0" marL="0" rtl="0" algn="l">
              <a:spcBef>
                <a:spcPts val="0"/>
              </a:spcBef>
              <a:spcAft>
                <a:spcPts val="100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a:t>
            </a:r>
            <a:r>
              <a:rPr lang="en" sz="1800">
                <a:latin typeface="Roboto Light"/>
                <a:ea typeface="Roboto Light"/>
                <a:cs typeface="Roboto Light"/>
                <a:sym typeface="Roboto Light"/>
              </a:rPr>
              <a:t>l be looking through some pre-written conditionals and attempting to figure out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p105"/>
          <p:cNvPicPr preferRelativeResize="0"/>
          <p:nvPr/>
        </p:nvPicPr>
        <p:blipFill>
          <a:blip r:embed="rId3">
            <a:alphaModFix/>
          </a:blip>
          <a:stretch>
            <a:fillRect/>
          </a:stretch>
        </p:blipFill>
        <p:spPr>
          <a:xfrm>
            <a:off x="0" y="-12"/>
            <a:ext cx="9372725" cy="5143524"/>
          </a:xfrm>
          <a:prstGeom prst="rect">
            <a:avLst/>
          </a:prstGeom>
          <a:noFill/>
          <a:ln>
            <a:noFill/>
          </a:ln>
        </p:spPr>
      </p:pic>
      <p:sp>
        <p:nvSpPr>
          <p:cNvPr id="1373" name="Google Shape;137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4" name="Google Shape;1374;p105"/>
          <p:cNvSpPr txBox="1"/>
          <p:nvPr>
            <p:ph type="title"/>
          </p:nvPr>
        </p:nvSpPr>
        <p:spPr>
          <a:xfrm>
            <a:off x="-12300" y="53340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lt1"/>
                </a:solidFill>
              </a:rPr>
              <a:t>Few things to note before we move forward...</a:t>
            </a:r>
            <a:endParaRPr>
              <a:solidFill>
                <a:srgbClr val="FFFFFF"/>
              </a:solidFill>
            </a:endParaRPr>
          </a:p>
        </p:txBody>
      </p:sp>
      <p:sp>
        <p:nvSpPr>
          <p:cNvPr id="1375" name="Google Shape;1375;p105"/>
          <p:cNvSpPr txBox="1"/>
          <p:nvPr>
            <p:ph idx="3" type="body"/>
          </p:nvPr>
        </p:nvSpPr>
        <p:spPr>
          <a:xfrm>
            <a:off x="0" y="1256975"/>
            <a:ext cx="9144000" cy="1736100"/>
          </a:xfrm>
          <a:prstGeom prst="rect">
            <a:avLst/>
          </a:prstGeom>
        </p:spPr>
        <p:txBody>
          <a:bodyPr anchorCtr="0" anchor="t" bIns="914400" lIns="457200" spcFirstLastPara="1" rIns="457200" wrap="square" tIns="0">
            <a:noAutofit/>
          </a:bodyPr>
          <a:lstStyle/>
          <a:p>
            <a:pPr indent="-243840" lvl="0" marL="320040" rtl="0" algn="l">
              <a:spcBef>
                <a:spcPts val="0"/>
              </a:spcBef>
              <a:spcAft>
                <a:spcPts val="0"/>
              </a:spcAft>
              <a:buClr>
                <a:schemeClr val="lt1"/>
              </a:buClr>
              <a:buSzPts val="2400"/>
              <a:buChar char="●"/>
            </a:pPr>
            <a:r>
              <a:rPr lang="en" sz="2400">
                <a:solidFill>
                  <a:schemeClr val="lt1"/>
                </a:solidFill>
              </a:rPr>
              <a:t>We are diving in into a more traditional programming language, Python. </a:t>
            </a:r>
            <a:endParaRPr sz="2400">
              <a:solidFill>
                <a:schemeClr val="lt1"/>
              </a:solidFill>
            </a:endParaRPr>
          </a:p>
          <a:p>
            <a:pPr indent="-243840" lvl="0" marL="320040" rtl="0" algn="l">
              <a:spcBef>
                <a:spcPts val="1000"/>
              </a:spcBef>
              <a:spcAft>
                <a:spcPts val="0"/>
              </a:spcAft>
              <a:buClr>
                <a:schemeClr val="lt1"/>
              </a:buClr>
              <a:buSzPts val="2400"/>
              <a:buChar char="●"/>
            </a:pPr>
            <a:r>
              <a:rPr lang="en" sz="2400">
                <a:solidFill>
                  <a:schemeClr val="lt1"/>
                </a:solidFill>
              </a:rPr>
              <a:t>The fundamental concepts still the same, and the most significant change in this transition period from VBA will be only the syntax. </a:t>
            </a:r>
            <a:endParaRPr sz="2400">
              <a:solidFill>
                <a:schemeClr val="lt1"/>
              </a:solidFill>
            </a:endParaRPr>
          </a:p>
          <a:p>
            <a:pPr indent="-243840" lvl="0" marL="320040" rtl="0" algn="l">
              <a:spcBef>
                <a:spcPts val="1000"/>
              </a:spcBef>
              <a:spcAft>
                <a:spcPts val="1000"/>
              </a:spcAft>
              <a:buClr>
                <a:schemeClr val="lt1"/>
              </a:buClr>
              <a:buSzPts val="2400"/>
              <a:buChar char="●"/>
            </a:pPr>
            <a:r>
              <a:rPr lang="en" sz="2400">
                <a:solidFill>
                  <a:schemeClr val="lt1"/>
                </a:solidFill>
              </a:rPr>
              <a:t>Check your Slack.</a:t>
            </a:r>
            <a:endParaRPr sz="24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Activity: </a:t>
            </a:r>
            <a:r>
              <a:rPr b="1" lang="en">
                <a:latin typeface="Roboto"/>
                <a:ea typeface="Roboto"/>
                <a:cs typeface="Roboto"/>
                <a:sym typeface="Roboto"/>
              </a:rPr>
              <a:t>Conditional Conundrum </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97" name="Google Shape;1697;p141"/>
          <p:cNvSpPr txBox="1"/>
          <p:nvPr>
            <p:ph idx="1" type="subTitle"/>
          </p:nvPr>
        </p:nvSpPr>
        <p:spPr>
          <a:xfrm>
            <a:off x="0" y="675975"/>
            <a:ext cx="9144000" cy="4542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Clr>
                <a:schemeClr val="dk1"/>
              </a:buClr>
              <a:buSzPts val="1100"/>
              <a:buFont typeface="Arial"/>
              <a:buNone/>
            </a:pPr>
            <a:r>
              <a:rPr b="1" lang="en"/>
              <a:t>   </a:t>
            </a:r>
            <a:r>
              <a:rPr b="1" lang="en"/>
              <a:t>Instructions: </a:t>
            </a:r>
            <a:endParaRPr b="1"/>
          </a:p>
        </p:txBody>
      </p:sp>
      <p:sp>
        <p:nvSpPr>
          <p:cNvPr id="1698" name="Google Shape;1698;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9" name="Google Shape;1699;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00" name="Google Shape;1700;p141"/>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701" name="Google Shape;1701;p141"/>
          <p:cNvSpPr txBox="1"/>
          <p:nvPr/>
        </p:nvSpPr>
        <p:spPr>
          <a:xfrm>
            <a:off x="38457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702" name="Google Shape;1702;p141"/>
          <p:cNvSpPr txBox="1"/>
          <p:nvPr/>
        </p:nvSpPr>
        <p:spPr>
          <a:xfrm>
            <a:off x="277400" y="975600"/>
            <a:ext cx="8216100" cy="348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Look through the conditionals within the provided code and figure out which lines will be printed to the console.</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Do not run the application at first, see if you can follow the thought process for each chunk of code and then place a guess. Only after coming up with a guess for each section should you run the application.</a:t>
            </a:r>
            <a:endParaRPr>
              <a:solidFill>
                <a:srgbClr val="24292E"/>
              </a:solidFill>
              <a:highlight>
                <a:schemeClr val="lt1"/>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30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Bonus:</a:t>
            </a:r>
            <a:endParaRPr b="1">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rgbClr val="24292E"/>
                </a:solidFill>
                <a:highlight>
                  <a:schemeClr val="lt1"/>
                </a:highlight>
                <a:latin typeface="Roboto"/>
                <a:ea typeface="Roboto"/>
                <a:cs typeface="Roboto"/>
                <a:sym typeface="Roboto"/>
              </a:rPr>
              <a:t>After figuring out the output for all of the code chunks, create your own series of conditionals to test your fellow students. Once you have completed your puzzle, slack it out to everyone so they can test it.</a:t>
            </a:r>
            <a:endParaRPr b="1">
              <a:solidFill>
                <a:schemeClr val="dk2"/>
              </a:solidFill>
              <a:latin typeface="Roboto"/>
              <a:ea typeface="Roboto"/>
              <a:cs typeface="Roboto"/>
              <a:sym typeface="Roboto"/>
            </a:endParaRPr>
          </a:p>
          <a:p>
            <a:pPr indent="0" lvl="0" marL="457200" rtl="0" algn="l">
              <a:lnSpc>
                <a:spcPct val="115000"/>
              </a:lnSpc>
              <a:spcBef>
                <a:spcPts val="1600"/>
              </a:spcBef>
              <a:spcAft>
                <a:spcPts val="0"/>
              </a:spcAft>
              <a:buNone/>
            </a:pPr>
            <a:r>
              <a:t/>
            </a:r>
            <a:endParaRPr b="1">
              <a:solidFill>
                <a:srgbClr val="24292E"/>
              </a:solidFill>
              <a:highlight>
                <a:schemeClr val="lt1"/>
              </a:highlight>
              <a:latin typeface="Roboto"/>
              <a:ea typeface="Roboto"/>
              <a:cs typeface="Roboto"/>
              <a:sym typeface="Roboto"/>
            </a:endParaRPr>
          </a:p>
          <a:p>
            <a:pPr indent="0" lvl="0" marL="914400" rtl="0" algn="l">
              <a:lnSpc>
                <a:spcPct val="115000"/>
              </a:lnSpc>
              <a:spcBef>
                <a:spcPts val="0"/>
              </a:spcBef>
              <a:spcAft>
                <a:spcPts val="0"/>
              </a:spcAft>
              <a:buNone/>
            </a:pPr>
            <a:r>
              <a:t/>
            </a:r>
            <a:endParaRPr sz="1800">
              <a:solidFill>
                <a:srgbClr val="24292E"/>
              </a:solidFill>
              <a:highlight>
                <a:schemeClr val="lt1"/>
              </a:highlight>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8" name="Google Shape;1708;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pic>
        <p:nvPicPr>
          <p:cNvPr id="1713" name="Google Shape;1713;p14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14" name="Google Shape;1714;p143"/>
          <p:cNvSpPr txBox="1"/>
          <p:nvPr>
            <p:ph type="title"/>
          </p:nvPr>
        </p:nvSpPr>
        <p:spPr>
          <a:xfrm>
            <a:off x="-12300" y="0"/>
            <a:ext cx="4871100" cy="1975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time is it? It's showtime!</a:t>
            </a:r>
            <a:endParaRPr/>
          </a:p>
        </p:txBody>
      </p:sp>
      <p:sp>
        <p:nvSpPr>
          <p:cNvPr id="1715" name="Google Shape;1715;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6" name="Google Shape;1716;p143"/>
          <p:cNvSpPr txBox="1"/>
          <p:nvPr>
            <p:ph type="title"/>
          </p:nvPr>
        </p:nvSpPr>
        <p:spPr>
          <a:xfrm>
            <a:off x="5298325" y="1745375"/>
            <a:ext cx="3687900" cy="20631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Nope! It’s time to check your</a:t>
            </a:r>
            <a:endParaRPr/>
          </a:p>
          <a:p>
            <a:pPr indent="0" lvl="0" marL="0" rtl="0" algn="ctr">
              <a:spcBef>
                <a:spcPts val="0"/>
              </a:spcBef>
              <a:spcAft>
                <a:spcPts val="0"/>
              </a:spcAft>
              <a:buNone/>
            </a:pPr>
            <a:r>
              <a:rPr lang="en"/>
              <a:t>SLACK!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pic>
        <p:nvPicPr>
          <p:cNvPr id="1721" name="Google Shape;1721;p144"/>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1722" name="Google Shape;1722;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723" name="Google Shape;1723;p144" title="15 minute Countdown timer (with alarm)">
            <a:hlinkClick r:id="rId4"/>
          </p:cNvPr>
          <p:cNvPicPr preferRelativeResize="0"/>
          <p:nvPr/>
        </p:nvPicPr>
        <p:blipFill>
          <a:blip r:embed="rId5">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9" name="Google Shape;1729;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30" name="Google Shape;1730;p14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Lists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46"/>
          <p:cNvSpPr txBox="1"/>
          <p:nvPr>
            <p:ph type="title"/>
          </p:nvPr>
        </p:nvSpPr>
        <p:spPr>
          <a:xfrm>
            <a:off x="-75275" y="0"/>
            <a:ext cx="2321100" cy="717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Lists</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736" name="Google Shape;1736;p146"/>
          <p:cNvSpPr txBox="1"/>
          <p:nvPr>
            <p:ph idx="1" type="subTitle"/>
          </p:nvPr>
        </p:nvSpPr>
        <p:spPr>
          <a:xfrm>
            <a:off x="159175" y="662275"/>
            <a:ext cx="9144000" cy="5460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Couple of points to keep in mind before we move forward</a:t>
            </a:r>
            <a:endParaRPr b="1"/>
          </a:p>
        </p:txBody>
      </p:sp>
      <p:sp>
        <p:nvSpPr>
          <p:cNvPr id="1737" name="Google Shape;1737;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8" name="Google Shape;1738;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39" name="Google Shape;1739;p146"/>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740" name="Google Shape;1740;p146"/>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741" name="Google Shape;1741;p146"/>
          <p:cNvSpPr txBox="1"/>
          <p:nvPr/>
        </p:nvSpPr>
        <p:spPr>
          <a:xfrm>
            <a:off x="364525" y="1225175"/>
            <a:ext cx="65613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Lists are the Python equivalent of arrays in VBA, functioning in much the same way by holding multiple pieces of data within one variable.</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Lists can hold multiple types of data inside of them as well. This means that strings, integers, and boolean values can be stored within a single list.</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404040"/>
              </a:solidFill>
              <a:highlight>
                <a:schemeClr val="lt2"/>
              </a:highlight>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47"/>
          <p:cNvSpPr txBox="1"/>
          <p:nvPr>
            <p:ph type="title"/>
          </p:nvPr>
        </p:nvSpPr>
        <p:spPr>
          <a:xfrm>
            <a:off x="-79300" y="-43600"/>
            <a:ext cx="4340700" cy="717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Lists Methods in Python </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747" name="Google Shape;1747;p147"/>
          <p:cNvSpPr txBox="1"/>
          <p:nvPr>
            <p:ph idx="1" type="subTitle"/>
          </p:nvPr>
        </p:nvSpPr>
        <p:spPr>
          <a:xfrm>
            <a:off x="159175" y="662275"/>
            <a:ext cx="9144000" cy="5460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Python has a set of built-in methods that you can use on lists</a:t>
            </a:r>
            <a:endParaRPr b="1"/>
          </a:p>
        </p:txBody>
      </p:sp>
      <p:sp>
        <p:nvSpPr>
          <p:cNvPr id="1748" name="Google Shape;1748;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49" name="Google Shape;1749;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50" name="Google Shape;1750;p147"/>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751" name="Google Shape;1751;p147"/>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752" name="Google Shape;1752;p147"/>
          <p:cNvSpPr txBox="1"/>
          <p:nvPr/>
        </p:nvSpPr>
        <p:spPr>
          <a:xfrm>
            <a:off x="468650" y="1155075"/>
            <a:ext cx="4499400" cy="3280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append</a:t>
            </a:r>
            <a:r>
              <a:rPr lang="en">
                <a:solidFill>
                  <a:srgbClr val="24292E"/>
                </a:solidFill>
                <a:highlight>
                  <a:srgbClr val="FFFFFF"/>
                </a:highlight>
                <a:latin typeface="Roboto"/>
                <a:ea typeface="Roboto"/>
                <a:cs typeface="Roboto"/>
                <a:sym typeface="Roboto"/>
              </a:rPr>
              <a:t> method can add elements on to the end of a list.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index</a:t>
            </a:r>
            <a:r>
              <a:rPr lang="en">
                <a:solidFill>
                  <a:srgbClr val="24292E"/>
                </a:solidFill>
                <a:highlight>
                  <a:srgbClr val="FFFFFF"/>
                </a:highlight>
                <a:latin typeface="Roboto"/>
                <a:ea typeface="Roboto"/>
                <a:cs typeface="Roboto"/>
                <a:sym typeface="Roboto"/>
              </a:rPr>
              <a:t> method returns the numeric location of a given value within a list.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len</a:t>
            </a:r>
            <a:r>
              <a:rPr lang="en">
                <a:solidFill>
                  <a:srgbClr val="24292E"/>
                </a:solidFill>
                <a:highlight>
                  <a:srgbClr val="FFFFFF"/>
                </a:highlight>
                <a:latin typeface="Roboto"/>
                <a:ea typeface="Roboto"/>
                <a:cs typeface="Roboto"/>
                <a:sym typeface="Roboto"/>
              </a:rPr>
              <a:t> function returns the length of a list.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remove</a:t>
            </a:r>
            <a:r>
              <a:rPr lang="en">
                <a:solidFill>
                  <a:srgbClr val="24292E"/>
                </a:solidFill>
                <a:highlight>
                  <a:srgbClr val="FFFFFF"/>
                </a:highlight>
                <a:latin typeface="Roboto"/>
                <a:ea typeface="Roboto"/>
                <a:cs typeface="Roboto"/>
                <a:sym typeface="Roboto"/>
              </a:rPr>
              <a:t> method deletes a given value from a list.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pop</a:t>
            </a:r>
            <a:r>
              <a:rPr lang="en">
                <a:solidFill>
                  <a:srgbClr val="24292E"/>
                </a:solidFill>
                <a:highlight>
                  <a:srgbClr val="FFFFFF"/>
                </a:highlight>
                <a:latin typeface="Roboto"/>
                <a:ea typeface="Roboto"/>
                <a:cs typeface="Roboto"/>
                <a:sym typeface="Roboto"/>
              </a:rPr>
              <a:t> method can be used to remove a value by index.</a:t>
            </a:r>
            <a:endParaRPr>
              <a:solidFill>
                <a:srgbClr val="24292E"/>
              </a:solidFill>
              <a:highlight>
                <a:srgbClr val="FFFFFF"/>
              </a:highlight>
              <a:latin typeface="Roboto"/>
              <a:ea typeface="Roboto"/>
              <a:cs typeface="Roboto"/>
              <a:sym typeface="Roboto"/>
            </a:endParaRPr>
          </a:p>
        </p:txBody>
      </p:sp>
      <p:pic>
        <p:nvPicPr>
          <p:cNvPr id="1753" name="Google Shape;1753;p147"/>
          <p:cNvPicPr preferRelativeResize="0"/>
          <p:nvPr/>
        </p:nvPicPr>
        <p:blipFill>
          <a:blip r:embed="rId3">
            <a:alphaModFix/>
          </a:blip>
          <a:stretch>
            <a:fillRect/>
          </a:stretch>
        </p:blipFill>
        <p:spPr>
          <a:xfrm>
            <a:off x="5504775" y="1268062"/>
            <a:ext cx="2927150" cy="291422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48"/>
          <p:cNvSpPr txBox="1"/>
          <p:nvPr>
            <p:ph type="title"/>
          </p:nvPr>
        </p:nvSpPr>
        <p:spPr>
          <a:xfrm>
            <a:off x="-127875" y="0"/>
            <a:ext cx="1973700" cy="717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Tuples</a:t>
            </a:r>
            <a:endParaRPr b="1">
              <a:latin typeface="Roboto"/>
              <a:ea typeface="Roboto"/>
              <a:cs typeface="Roboto"/>
              <a:sym typeface="Roboto"/>
            </a:endParaRPr>
          </a:p>
          <a:p>
            <a:pPr indent="0" lvl="0" marL="0" rtl="0" algn="l">
              <a:spcBef>
                <a:spcPts val="0"/>
              </a:spcBef>
              <a:spcAft>
                <a:spcPts val="0"/>
              </a:spcAft>
              <a:buNone/>
            </a:pPr>
            <a:r>
              <a:t/>
            </a:r>
            <a:endParaRPr/>
          </a:p>
        </p:txBody>
      </p:sp>
      <p:sp>
        <p:nvSpPr>
          <p:cNvPr id="1759" name="Google Shape;1759;p148"/>
          <p:cNvSpPr txBox="1"/>
          <p:nvPr>
            <p:ph idx="1" type="subTitle"/>
          </p:nvPr>
        </p:nvSpPr>
        <p:spPr>
          <a:xfrm>
            <a:off x="159175" y="662275"/>
            <a:ext cx="9144000" cy="5460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Tuples are </a:t>
            </a:r>
            <a:r>
              <a:rPr b="1" lang="en"/>
              <a:t>functionally</a:t>
            </a:r>
            <a:r>
              <a:rPr b="1" lang="en"/>
              <a:t> similar to lists in what they can store but are </a:t>
            </a:r>
            <a:r>
              <a:rPr b="1" lang="en"/>
              <a:t>immutable</a:t>
            </a:r>
            <a:endParaRPr b="1"/>
          </a:p>
        </p:txBody>
      </p:sp>
      <p:sp>
        <p:nvSpPr>
          <p:cNvPr id="1760" name="Google Shape;1760;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1" name="Google Shape;1761;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62" name="Google Shape;1762;p148"/>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763" name="Google Shape;1763;p148"/>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764" name="Google Shape;1764;p148"/>
          <p:cNvSpPr txBox="1"/>
          <p:nvPr/>
        </p:nvSpPr>
        <p:spPr>
          <a:xfrm>
            <a:off x="364525" y="1225175"/>
            <a:ext cx="6561300" cy="1760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While lists in Python can be modified after their creation, tuples can never be modified after their declaration.</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Tuples tend to be more efficient to navigate through than lists and also protect the data stored within from being changed.</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404040"/>
              </a:solidFill>
              <a:highlight>
                <a:schemeClr val="lt2"/>
              </a:highlight>
              <a:latin typeface="Consolas"/>
              <a:ea typeface="Consolas"/>
              <a:cs typeface="Consolas"/>
              <a:sym typeface="Consolas"/>
            </a:endParaRPr>
          </a:p>
        </p:txBody>
      </p:sp>
      <p:pic>
        <p:nvPicPr>
          <p:cNvPr id="1765" name="Google Shape;1765;p148"/>
          <p:cNvPicPr preferRelativeResize="0"/>
          <p:nvPr/>
        </p:nvPicPr>
        <p:blipFill>
          <a:blip r:embed="rId3">
            <a:alphaModFix/>
          </a:blip>
          <a:stretch>
            <a:fillRect/>
          </a:stretch>
        </p:blipFill>
        <p:spPr>
          <a:xfrm>
            <a:off x="898600" y="3084125"/>
            <a:ext cx="7534275" cy="742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6" name="Google Shape;1776;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77" name="Google Shape;1777;p15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778" name="Google Shape;1778;p15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b="1" lang="en" sz="3000"/>
              <a:t> Rock, Paper, Scissors</a:t>
            </a:r>
            <a:endParaRPr b="1" sz="3000"/>
          </a:p>
          <a:p>
            <a:pPr indent="0" lvl="0" marL="0" rtl="0" algn="l">
              <a:spcBef>
                <a:spcPts val="0"/>
              </a:spcBef>
              <a:spcAft>
                <a:spcPts val="0"/>
              </a:spcAft>
              <a:buClr>
                <a:schemeClr val="dk1"/>
              </a:buClr>
              <a:buSzPts val="1100"/>
              <a:buFont typeface="Arial"/>
              <a:buNone/>
            </a:pPr>
            <a:r>
              <a:t/>
            </a:r>
            <a:endParaRPr sz="3000">
              <a:latin typeface="Roboto Medium"/>
              <a:ea typeface="Roboto Medium"/>
              <a:cs typeface="Roboto Medium"/>
              <a:sym typeface="Roboto Medium"/>
            </a:endParaRPr>
          </a:p>
          <a:p>
            <a:pPr indent="0" lvl="0" marL="0" rtl="0" algn="l">
              <a:spcBef>
                <a:spcPts val="0"/>
              </a:spcBef>
              <a:spcAft>
                <a:spcPts val="100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a:t>
            </a:r>
            <a:r>
              <a:rPr lang="en" sz="1800">
                <a:latin typeface="Roboto Light"/>
                <a:ea typeface="Roboto Light"/>
                <a:cs typeface="Roboto Light"/>
                <a:sym typeface="Roboto Light"/>
              </a:rPr>
              <a:t>l be creating a simple game of Rock, Paper, Scissors that will run within the console.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1" name="Google Shape;1381;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82" name="Google Shape;1382;p10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Terminal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Activity: Rock, Paper, Scissors</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84" name="Google Shape;1784;p151"/>
          <p:cNvSpPr txBox="1"/>
          <p:nvPr>
            <p:ph idx="1" type="subTitle"/>
          </p:nvPr>
        </p:nvSpPr>
        <p:spPr>
          <a:xfrm>
            <a:off x="0" y="675975"/>
            <a:ext cx="9144000" cy="454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   </a:t>
            </a:r>
            <a:r>
              <a:rPr b="1" lang="en"/>
              <a:t>Instructions: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785" name="Google Shape;1785;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86" name="Google Shape;1786;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787" name="Google Shape;1787;p151"/>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788" name="Google Shape;1788;p151"/>
          <p:cNvSpPr txBox="1"/>
          <p:nvPr/>
        </p:nvSpPr>
        <p:spPr>
          <a:xfrm>
            <a:off x="586050" y="1130175"/>
            <a:ext cx="7971900" cy="1547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Using the terminal, take an input of </a:t>
            </a:r>
            <a:r>
              <a:rPr lang="en" sz="1200">
                <a:solidFill>
                  <a:srgbClr val="404040"/>
                </a:solidFill>
                <a:highlight>
                  <a:schemeClr val="lt2"/>
                </a:highlight>
                <a:latin typeface="Consolas"/>
                <a:ea typeface="Consolas"/>
                <a:cs typeface="Consolas"/>
                <a:sym typeface="Consolas"/>
              </a:rPr>
              <a:t>r</a:t>
            </a:r>
            <a:r>
              <a:rPr lang="en">
                <a:solidFill>
                  <a:srgbClr val="24292E"/>
                </a:solidFill>
                <a:highlight>
                  <a:schemeClr val="lt1"/>
                </a:highlight>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p</a:t>
            </a:r>
            <a:r>
              <a:rPr lang="en">
                <a:solidFill>
                  <a:srgbClr val="24292E"/>
                </a:solidFill>
                <a:highlight>
                  <a:schemeClr val="lt1"/>
                </a:highlight>
                <a:latin typeface="Roboto"/>
                <a:ea typeface="Roboto"/>
                <a:cs typeface="Roboto"/>
                <a:sym typeface="Roboto"/>
              </a:rPr>
              <a:t> or </a:t>
            </a:r>
            <a:r>
              <a:rPr lang="en" sz="1200">
                <a:solidFill>
                  <a:srgbClr val="404040"/>
                </a:solidFill>
                <a:highlight>
                  <a:schemeClr val="lt2"/>
                </a:highlight>
                <a:latin typeface="Consolas"/>
                <a:ea typeface="Consolas"/>
                <a:cs typeface="Consolas"/>
                <a:sym typeface="Consolas"/>
              </a:rPr>
              <a:t>s</a:t>
            </a:r>
            <a:r>
              <a:rPr lang="en">
                <a:solidFill>
                  <a:srgbClr val="24292E"/>
                </a:solidFill>
                <a:highlight>
                  <a:schemeClr val="lt1"/>
                </a:highlight>
                <a:latin typeface="Roboto"/>
                <a:ea typeface="Roboto"/>
                <a:cs typeface="Roboto"/>
                <a:sym typeface="Roboto"/>
              </a:rPr>
              <a:t> which will stand for rock, paper, and scissors.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Have the computer randomly pick one of these three choices.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Compare the user's input to the computer's choice to determine if the user won, lost, or tied.</a:t>
            </a:r>
            <a:endParaRPr/>
          </a:p>
        </p:txBody>
      </p:sp>
      <p:pic>
        <p:nvPicPr>
          <p:cNvPr id="1789" name="Google Shape;1789;p151"/>
          <p:cNvPicPr preferRelativeResize="0"/>
          <p:nvPr/>
        </p:nvPicPr>
        <p:blipFill>
          <a:blip r:embed="rId3">
            <a:alphaModFix/>
          </a:blip>
          <a:stretch>
            <a:fillRect/>
          </a:stretch>
        </p:blipFill>
        <p:spPr>
          <a:xfrm>
            <a:off x="975150" y="2465850"/>
            <a:ext cx="7210900" cy="14315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5" name="Google Shape;1795;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1" name="Google Shape;1801;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802" name="Google Shape;1802;p15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Loops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Loops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8" name="Google Shape;1808;p154"/>
          <p:cNvSpPr txBox="1"/>
          <p:nvPr>
            <p:ph idx="1" type="subTitle"/>
          </p:nvPr>
        </p:nvSpPr>
        <p:spPr>
          <a:xfrm>
            <a:off x="0" y="675975"/>
            <a:ext cx="9144000" cy="454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    </a:t>
            </a:r>
            <a:r>
              <a:rPr b="1" lang="en"/>
              <a:t>Loops is also a concept we covered during VBA! </a:t>
            </a:r>
            <a:endParaRPr b="1"/>
          </a:p>
          <a:p>
            <a:pPr indent="0" lvl="0" marL="0" rtl="0" algn="l">
              <a:spcBef>
                <a:spcPts val="1600"/>
              </a:spcBef>
              <a:spcAft>
                <a:spcPts val="1600"/>
              </a:spcAft>
              <a:buClr>
                <a:schemeClr val="dk1"/>
              </a:buClr>
              <a:buSzPts val="1100"/>
              <a:buFont typeface="Arial"/>
              <a:buNone/>
            </a:pPr>
            <a:r>
              <a:t/>
            </a:r>
            <a:endParaRPr b="1"/>
          </a:p>
        </p:txBody>
      </p:sp>
      <p:sp>
        <p:nvSpPr>
          <p:cNvPr id="1809" name="Google Shape;1809;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10" name="Google Shape;1810;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811" name="Google Shape;1811;p154"/>
          <p:cNvSpPr txBox="1"/>
          <p:nvPr/>
        </p:nvSpPr>
        <p:spPr>
          <a:xfrm>
            <a:off x="751050" y="2190441"/>
            <a:ext cx="2321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812" name="Google Shape;1812;p154"/>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sp>
        <p:nvSpPr>
          <p:cNvPr id="1813" name="Google Shape;1813;p154"/>
          <p:cNvSpPr txBox="1"/>
          <p:nvPr/>
        </p:nvSpPr>
        <p:spPr>
          <a:xfrm>
            <a:off x="272350" y="1130175"/>
            <a:ext cx="41892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The variable x is created within the loop statement and could theoretically take on any name so long as it is unique.</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When looping through a range of numbers, Python will halt the loop one number before the final number. For example, when looping from 0 to 5, the code will run five times, but x will only ever be printed as 0 through 4.</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When provided with a single number, range() will always start the loop at 0. When provided with two numbers, however, the code will loop from the first number until it reaches one less than the second number.</a:t>
            </a:r>
            <a:endParaRPr/>
          </a:p>
        </p:txBody>
      </p:sp>
      <p:pic>
        <p:nvPicPr>
          <p:cNvPr id="1814" name="Google Shape;1814;p154"/>
          <p:cNvPicPr preferRelativeResize="0"/>
          <p:nvPr/>
        </p:nvPicPr>
        <p:blipFill>
          <a:blip r:embed="rId3">
            <a:alphaModFix/>
          </a:blip>
          <a:stretch>
            <a:fillRect/>
          </a:stretch>
        </p:blipFill>
        <p:spPr>
          <a:xfrm>
            <a:off x="4571988" y="1545288"/>
            <a:ext cx="4486275" cy="2400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Looping through strings</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20" name="Google Shape;1820;p155"/>
          <p:cNvSpPr txBox="1"/>
          <p:nvPr>
            <p:ph idx="1" type="subTitle"/>
          </p:nvPr>
        </p:nvSpPr>
        <p:spPr>
          <a:xfrm>
            <a:off x="0" y="675975"/>
            <a:ext cx="9144000" cy="454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    </a:t>
            </a:r>
            <a:r>
              <a:rPr b="1" lang="en"/>
              <a:t>Python can also loop through all of the letters within a string</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821" name="Google Shape;1821;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22" name="Google Shape;1822;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823" name="Google Shape;1823;p155"/>
          <p:cNvSpPr txBox="1"/>
          <p:nvPr/>
        </p:nvSpPr>
        <p:spPr>
          <a:xfrm>
            <a:off x="609525" y="1178075"/>
            <a:ext cx="6564300" cy="45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latin typeface="Roboto"/>
                <a:ea typeface="Roboto"/>
                <a:cs typeface="Roboto"/>
                <a:sym typeface="Roboto"/>
              </a:rPr>
              <a:t>The syntax is</a:t>
            </a:r>
            <a:r>
              <a:rPr lang="en">
                <a:solidFill>
                  <a:schemeClr val="dk1"/>
                </a:solidFill>
              </a:rPr>
              <a:t> </a:t>
            </a:r>
            <a:r>
              <a:rPr lang="en" sz="1200">
                <a:solidFill>
                  <a:srgbClr val="404040"/>
                </a:solidFill>
                <a:highlight>
                  <a:schemeClr val="lt2"/>
                </a:highlight>
                <a:latin typeface="Consolas"/>
                <a:ea typeface="Consolas"/>
                <a:cs typeface="Consolas"/>
                <a:sym typeface="Consolas"/>
              </a:rPr>
              <a:t>for &lt;variable&gt; in &lt;string&gt;:</a:t>
            </a:r>
            <a:endParaRPr b="1" sz="1600">
              <a:latin typeface="Roboto"/>
              <a:ea typeface="Roboto"/>
              <a:cs typeface="Roboto"/>
              <a:sym typeface="Roboto"/>
            </a:endParaRPr>
          </a:p>
        </p:txBody>
      </p:sp>
      <p:sp>
        <p:nvSpPr>
          <p:cNvPr id="1824" name="Google Shape;1824;p155"/>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pic>
        <p:nvPicPr>
          <p:cNvPr id="1825" name="Google Shape;1825;p155"/>
          <p:cNvPicPr preferRelativeResize="0"/>
          <p:nvPr/>
        </p:nvPicPr>
        <p:blipFill>
          <a:blip r:embed="rId3">
            <a:alphaModFix/>
          </a:blip>
          <a:stretch>
            <a:fillRect/>
          </a:stretch>
        </p:blipFill>
        <p:spPr>
          <a:xfrm>
            <a:off x="1164775" y="1680163"/>
            <a:ext cx="4376979" cy="1527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Looping through lists</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31" name="Google Shape;1831;p156"/>
          <p:cNvSpPr txBox="1"/>
          <p:nvPr>
            <p:ph idx="1" type="subTitle"/>
          </p:nvPr>
        </p:nvSpPr>
        <p:spPr>
          <a:xfrm>
            <a:off x="0" y="675975"/>
            <a:ext cx="9144000" cy="454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    </a:t>
            </a:r>
            <a:r>
              <a:rPr b="1" lang="en"/>
              <a:t>Python can also loop through all of the values within a list</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832" name="Google Shape;1832;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3" name="Google Shape;1833;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834" name="Google Shape;1834;p156"/>
          <p:cNvSpPr txBox="1"/>
          <p:nvPr/>
        </p:nvSpPr>
        <p:spPr>
          <a:xfrm>
            <a:off x="609525" y="1178075"/>
            <a:ext cx="6564300" cy="45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latin typeface="Roboto"/>
                <a:ea typeface="Roboto"/>
                <a:cs typeface="Roboto"/>
                <a:sym typeface="Roboto"/>
              </a:rPr>
              <a:t>The syntax is</a:t>
            </a:r>
            <a:r>
              <a:rPr lang="en">
                <a:solidFill>
                  <a:schemeClr val="dk1"/>
                </a:solidFill>
              </a:rPr>
              <a:t> </a:t>
            </a:r>
            <a:r>
              <a:rPr lang="en" sz="1200">
                <a:solidFill>
                  <a:srgbClr val="404040"/>
                </a:solidFill>
                <a:highlight>
                  <a:schemeClr val="lt2"/>
                </a:highlight>
                <a:latin typeface="Consolas"/>
                <a:ea typeface="Consolas"/>
                <a:cs typeface="Consolas"/>
                <a:sym typeface="Consolas"/>
              </a:rPr>
              <a:t>for &lt;variable&gt; in &lt;list&gt;:</a:t>
            </a:r>
            <a:endParaRPr>
              <a:solidFill>
                <a:schemeClr val="dk1"/>
              </a:solidFill>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835" name="Google Shape;1835;p156"/>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pic>
        <p:nvPicPr>
          <p:cNvPr id="1836" name="Google Shape;1836;p156"/>
          <p:cNvPicPr preferRelativeResize="0"/>
          <p:nvPr/>
        </p:nvPicPr>
        <p:blipFill>
          <a:blip r:embed="rId3">
            <a:alphaModFix/>
          </a:blip>
          <a:stretch>
            <a:fillRect/>
          </a:stretch>
        </p:blipFill>
        <p:spPr>
          <a:xfrm>
            <a:off x="1170550" y="1680175"/>
            <a:ext cx="4370499" cy="1527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While loops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2" name="Google Shape;1842;p157"/>
          <p:cNvSpPr txBox="1"/>
          <p:nvPr>
            <p:ph idx="1" type="subTitle"/>
          </p:nvPr>
        </p:nvSpPr>
        <p:spPr>
          <a:xfrm>
            <a:off x="0" y="675975"/>
            <a:ext cx="9144000" cy="454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    </a:t>
            </a:r>
            <a:r>
              <a:rPr b="1" lang="en"/>
              <a:t>Just like a for loop but will continue looping for as long as a condition is met</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843" name="Google Shape;1843;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4" name="Google Shape;1844;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845" name="Google Shape;1845;p157"/>
          <p:cNvSpPr txBox="1"/>
          <p:nvPr/>
        </p:nvSpPr>
        <p:spPr>
          <a:xfrm>
            <a:off x="3821050" y="2366225"/>
            <a:ext cx="2091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a:ea typeface="Roboto"/>
              <a:cs typeface="Roboto"/>
              <a:sym typeface="Roboto"/>
            </a:endParaRPr>
          </a:p>
        </p:txBody>
      </p:sp>
      <p:pic>
        <p:nvPicPr>
          <p:cNvPr id="1846" name="Google Shape;1846;p157"/>
          <p:cNvPicPr preferRelativeResize="0"/>
          <p:nvPr/>
        </p:nvPicPr>
        <p:blipFill>
          <a:blip r:embed="rId3">
            <a:alphaModFix/>
          </a:blip>
          <a:stretch>
            <a:fillRect/>
          </a:stretch>
        </p:blipFill>
        <p:spPr>
          <a:xfrm>
            <a:off x="1116126" y="1647525"/>
            <a:ext cx="4370501" cy="1527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2" name="Google Shape;1852;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853" name="Google Shape;1853;p15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854" name="Google Shape;1854;p15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b="1" lang="en" sz="3000"/>
              <a:t> Number Chain</a:t>
            </a:r>
            <a:endParaRPr b="1" sz="3000"/>
          </a:p>
          <a:p>
            <a:pPr indent="0" lvl="0" marL="0" rtl="0" algn="l">
              <a:spcBef>
                <a:spcPts val="0"/>
              </a:spcBef>
              <a:spcAft>
                <a:spcPts val="0"/>
              </a:spcAft>
              <a:buClr>
                <a:schemeClr val="dk1"/>
              </a:buClr>
              <a:buSzPts val="1100"/>
              <a:buFont typeface="Arial"/>
              <a:buNone/>
            </a:pPr>
            <a:r>
              <a:t/>
            </a:r>
            <a:endParaRPr sz="3000">
              <a:latin typeface="Roboto Medium"/>
              <a:ea typeface="Roboto Medium"/>
              <a:cs typeface="Roboto Medium"/>
              <a:sym typeface="Roboto Medium"/>
            </a:endParaRPr>
          </a:p>
          <a:p>
            <a:pPr indent="0" lvl="0" marL="0" rtl="0" algn="l">
              <a:spcBef>
                <a:spcPts val="0"/>
              </a:spcBef>
              <a:spcAft>
                <a:spcPts val="100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a:t>
            </a:r>
            <a:r>
              <a:rPr lang="en" sz="1800">
                <a:latin typeface="Roboto Light"/>
                <a:ea typeface="Roboto Light"/>
                <a:cs typeface="Roboto Light"/>
                <a:sym typeface="Roboto Light"/>
              </a:rPr>
              <a:t>l take user input and print out a string of numbers.</a:t>
            </a: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59"/>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860" name="Google Shape;1860;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Number Chain</a:t>
            </a:r>
            <a:endParaRPr/>
          </a:p>
        </p:txBody>
      </p:sp>
      <p:sp>
        <p:nvSpPr>
          <p:cNvPr id="1861" name="Google Shape;1861;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1862" name="Google Shape;1862;p159"/>
          <p:cNvPicPr preferRelativeResize="0"/>
          <p:nvPr/>
        </p:nvPicPr>
        <p:blipFill>
          <a:blip r:embed="rId3">
            <a:alphaModFix/>
          </a:blip>
          <a:stretch>
            <a:fillRect/>
          </a:stretch>
        </p:blipFill>
        <p:spPr>
          <a:xfrm>
            <a:off x="4808275" y="719825"/>
            <a:ext cx="3945299" cy="4051251"/>
          </a:xfrm>
          <a:prstGeom prst="rect">
            <a:avLst/>
          </a:prstGeom>
          <a:noFill/>
          <a:ln>
            <a:noFill/>
          </a:ln>
        </p:spPr>
      </p:pic>
      <p:sp>
        <p:nvSpPr>
          <p:cNvPr id="1863" name="Google Shape;1863;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64" name="Google Shape;1864;p159"/>
          <p:cNvSpPr txBox="1"/>
          <p:nvPr/>
        </p:nvSpPr>
        <p:spPr>
          <a:xfrm>
            <a:off x="333475" y="1125700"/>
            <a:ext cx="4290900" cy="2901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rPr>
              <a:t>Using a </a:t>
            </a:r>
            <a:r>
              <a:rPr lang="en" sz="1200">
                <a:solidFill>
                  <a:srgbClr val="404040"/>
                </a:solidFill>
                <a:highlight>
                  <a:schemeClr val="lt2"/>
                </a:highlight>
                <a:latin typeface="Consolas"/>
                <a:ea typeface="Consolas"/>
                <a:cs typeface="Consolas"/>
                <a:sym typeface="Consolas"/>
              </a:rPr>
              <a:t>while</a:t>
            </a:r>
            <a:r>
              <a:rPr lang="en">
                <a:solidFill>
                  <a:srgbClr val="24292E"/>
                </a:solidFill>
                <a:highlight>
                  <a:srgbClr val="FFFFFF"/>
                </a:highlight>
              </a:rPr>
              <a:t> loop, ask the user "How many numbers?", and then print out a chain of ascending numbers from 0 to the number input.</a:t>
            </a:r>
            <a:endParaRPr>
              <a:solidFill>
                <a:srgbClr val="24292E"/>
              </a:solidFill>
              <a:highlight>
                <a:srgbClr val="FFFFFF"/>
              </a:highlight>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rPr>
              <a:t>After the results have printed, ask the user if they would like to continue. If "y" is entered, keep the chain running by inputting a new number and starting a new count from 0 to the number input. If "n" is entered, exit the application.</a:t>
            </a:r>
            <a:endParaRPr>
              <a:solidFill>
                <a:srgbClr val="24292E"/>
              </a:solidFill>
              <a:highlight>
                <a:srgbClr val="FFFFFF"/>
              </a:highlight>
            </a:endParaRPr>
          </a:p>
          <a:p>
            <a:pPr indent="0" lvl="0" marL="457200" rtl="0" algn="l">
              <a:lnSpc>
                <a:spcPct val="115000"/>
              </a:lnSpc>
              <a:spcBef>
                <a:spcPts val="300"/>
              </a:spcBef>
              <a:spcAft>
                <a:spcPts val="0"/>
              </a:spcAft>
              <a:buNone/>
            </a:pPr>
            <a:r>
              <a:rPr b="1" lang="en">
                <a:solidFill>
                  <a:srgbClr val="24292E"/>
                </a:solidFill>
                <a:highlight>
                  <a:srgbClr val="FFFFFF"/>
                </a:highlight>
              </a:rPr>
              <a:t>Bonus</a:t>
            </a:r>
            <a:endParaRPr b="1">
              <a:solidFill>
                <a:srgbClr val="24292E"/>
              </a:solidFill>
              <a:highlight>
                <a:srgbClr val="FFFFFF"/>
              </a:highlight>
            </a:endParaRPr>
          </a:p>
          <a:p>
            <a:pPr indent="-317500" lvl="0" marL="457200" rtl="0" algn="l">
              <a:lnSpc>
                <a:spcPct val="115000"/>
              </a:lnSpc>
              <a:spcBef>
                <a:spcPts val="300"/>
              </a:spcBef>
              <a:spcAft>
                <a:spcPts val="0"/>
              </a:spcAft>
              <a:buClr>
                <a:srgbClr val="24292E"/>
              </a:buClr>
              <a:buSzPts val="1400"/>
              <a:buChar char="●"/>
            </a:pPr>
            <a:r>
              <a:rPr lang="en">
                <a:solidFill>
                  <a:schemeClr val="dk1"/>
                </a:solidFill>
                <a:highlight>
                  <a:schemeClr val="lt1"/>
                </a:highlight>
                <a:latin typeface="Roboto"/>
                <a:ea typeface="Roboto"/>
                <a:cs typeface="Roboto"/>
                <a:sym typeface="Roboto"/>
              </a:rPr>
              <a:t>Rather than just displaying numbers starting at 0, have the numbers begin at the end of the previous chain.</a:t>
            </a:r>
            <a:endParaRPr>
              <a:solidFill>
                <a:srgbClr val="24292E"/>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0" name="Google Shape;1870;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7"/>
          <p:cNvSpPr txBox="1"/>
          <p:nvPr>
            <p:ph type="title"/>
          </p:nvPr>
        </p:nvSpPr>
        <p:spPr>
          <a:xfrm>
            <a:off x="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Some basic commands </a:t>
            </a:r>
            <a:endParaRPr b="1">
              <a:latin typeface="Roboto"/>
              <a:ea typeface="Roboto"/>
              <a:cs typeface="Roboto"/>
              <a:sym typeface="Roboto"/>
            </a:endParaRPr>
          </a:p>
        </p:txBody>
      </p:sp>
      <p:sp>
        <p:nvSpPr>
          <p:cNvPr id="1388" name="Google Shape;1388;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9" name="Google Shape;1389;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90" name="Google Shape;1390;p107"/>
          <p:cNvSpPr txBox="1"/>
          <p:nvPr/>
        </p:nvSpPr>
        <p:spPr>
          <a:xfrm>
            <a:off x="389375" y="926100"/>
            <a:ext cx="7358100" cy="3291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cd</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(Changes the directory).</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c</a:t>
            </a:r>
            <a:r>
              <a:rPr lang="en">
                <a:solidFill>
                  <a:srgbClr val="404040"/>
                </a:solidFill>
                <a:highlight>
                  <a:schemeClr val="lt2"/>
                </a:highlight>
                <a:latin typeface="Consolas"/>
                <a:ea typeface="Consolas"/>
                <a:cs typeface="Consolas"/>
                <a:sym typeface="Consolas"/>
              </a:rPr>
              <a:t>d ~</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(Changes to the home directory).</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c</a:t>
            </a:r>
            <a:r>
              <a:rPr lang="en">
                <a:solidFill>
                  <a:srgbClr val="404040"/>
                </a:solidFill>
                <a:highlight>
                  <a:schemeClr val="lt2"/>
                </a:highlight>
                <a:latin typeface="Consolas"/>
                <a:ea typeface="Consolas"/>
                <a:cs typeface="Consolas"/>
                <a:sym typeface="Consolas"/>
              </a:rPr>
              <a:t>d ..</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(Moves up one directory).</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l</a:t>
            </a:r>
            <a:r>
              <a:rPr lang="en">
                <a:solidFill>
                  <a:srgbClr val="404040"/>
                </a:solidFill>
                <a:highlight>
                  <a:schemeClr val="lt2"/>
                </a:highlight>
                <a:latin typeface="Consolas"/>
                <a:ea typeface="Consolas"/>
                <a:cs typeface="Consolas"/>
                <a:sym typeface="Consolas"/>
              </a:rPr>
              <a:t>s</a:t>
            </a:r>
            <a:r>
              <a:rPr lang="en">
                <a:solidFill>
                  <a:srgbClr val="24292E"/>
                </a:solidFill>
                <a:highlight>
                  <a:srgbClr val="FFFFFF"/>
                </a:highlight>
                <a:latin typeface="Roboto"/>
                <a:ea typeface="Roboto"/>
                <a:cs typeface="Roboto"/>
                <a:sym typeface="Roboto"/>
              </a:rPr>
              <a:t> (Lists files in the folder).</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pwd</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(Shows the current directory).</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Mkdir &lt;FOLDERNAME&gt;</a:t>
            </a:r>
            <a:r>
              <a:rPr lang="en">
                <a:solidFill>
                  <a:srgbClr val="24292E"/>
                </a:solidFill>
                <a:highlight>
                  <a:srgbClr val="FFFFFF"/>
                </a:highlight>
                <a:latin typeface="Consolas"/>
                <a:ea typeface="Consolas"/>
                <a:cs typeface="Consolas"/>
                <a:sym typeface="Consolas"/>
              </a:rPr>
              <a:t> </a:t>
            </a:r>
            <a:r>
              <a:rPr lang="en">
                <a:solidFill>
                  <a:srgbClr val="24292E"/>
                </a:solidFill>
                <a:highlight>
                  <a:srgbClr val="FFFFFF"/>
                </a:highlight>
                <a:latin typeface="Roboto"/>
                <a:ea typeface="Roboto"/>
                <a:cs typeface="Roboto"/>
                <a:sym typeface="Roboto"/>
              </a:rPr>
              <a:t>(Creates a new directory with the FOLDERNAME)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t</a:t>
            </a:r>
            <a:r>
              <a:rPr lang="en">
                <a:solidFill>
                  <a:srgbClr val="404040"/>
                </a:solidFill>
                <a:highlight>
                  <a:schemeClr val="lt2"/>
                </a:highlight>
                <a:latin typeface="Consolas"/>
                <a:ea typeface="Consolas"/>
                <a:cs typeface="Consolas"/>
                <a:sym typeface="Consolas"/>
              </a:rPr>
              <a:t>ouch &lt;FOLDERNAME&gt;</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(Creates a new file with the FILENAME).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rm &lt;FOLDERNAME&gt;</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(Deletes a file).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r</a:t>
            </a:r>
            <a:r>
              <a:rPr lang="en">
                <a:solidFill>
                  <a:srgbClr val="404040"/>
                </a:solidFill>
                <a:highlight>
                  <a:schemeClr val="lt2"/>
                </a:highlight>
                <a:latin typeface="Consolas"/>
                <a:ea typeface="Consolas"/>
                <a:cs typeface="Consolas"/>
                <a:sym typeface="Consolas"/>
              </a:rPr>
              <a:t>m -r</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(Deletes a folder, make sure to note the -r).</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open .</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(Opens the current folder on Macs).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e</a:t>
            </a:r>
            <a:r>
              <a:rPr lang="en">
                <a:solidFill>
                  <a:srgbClr val="404040"/>
                </a:solidFill>
                <a:highlight>
                  <a:schemeClr val="lt2"/>
                </a:highlight>
                <a:latin typeface="Consolas"/>
                <a:ea typeface="Consolas"/>
                <a:cs typeface="Consolas"/>
                <a:sym typeface="Consolas"/>
              </a:rPr>
              <a:t>xplorer .</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(Opens the current folder on GitBash).</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open &lt;FILENAME&gt;</a:t>
            </a:r>
            <a:r>
              <a:rPr lang="en">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(Opens a specific file on Macs).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404040"/>
                </a:solidFill>
                <a:highlight>
                  <a:schemeClr val="lt2"/>
                </a:highlight>
                <a:latin typeface="Consolas"/>
                <a:ea typeface="Consolas"/>
                <a:cs typeface="Consolas"/>
                <a:sym typeface="Consolas"/>
              </a:rPr>
              <a:t>e</a:t>
            </a:r>
            <a:r>
              <a:rPr lang="en">
                <a:solidFill>
                  <a:srgbClr val="404040"/>
                </a:solidFill>
                <a:highlight>
                  <a:schemeClr val="lt2"/>
                </a:highlight>
                <a:latin typeface="Consolas"/>
                <a:ea typeface="Consolas"/>
                <a:cs typeface="Consolas"/>
                <a:sym typeface="Consolas"/>
              </a:rPr>
              <a:t>xplorer &lt;FILENAME&gt;</a:t>
            </a:r>
            <a:r>
              <a:rPr lang="en">
                <a:solidFill>
                  <a:srgbClr val="24292E"/>
                </a:solidFill>
                <a:highlight>
                  <a:srgbClr val="FFFFFF"/>
                </a:highlight>
                <a:latin typeface="Roboto"/>
                <a:ea typeface="Roboto"/>
                <a:cs typeface="Roboto"/>
                <a:sym typeface="Roboto"/>
              </a:rPr>
              <a:t> (Opens a specific file on GitBash).</a:t>
            </a:r>
            <a:endParaRPr>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pic>
        <p:nvPicPr>
          <p:cNvPr id="1395" name="Google Shape;1395;p10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96" name="Google Shape;1396;p108"/>
          <p:cNvSpPr txBox="1"/>
          <p:nvPr>
            <p:ph type="title"/>
          </p:nvPr>
        </p:nvSpPr>
        <p:spPr>
          <a:xfrm>
            <a:off x="-12300" y="0"/>
            <a:ext cx="4871100" cy="1975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time is it? </a:t>
            </a:r>
            <a:r>
              <a:rPr lang="en"/>
              <a:t>It's</a:t>
            </a:r>
            <a:r>
              <a:rPr lang="en"/>
              <a:t> </a:t>
            </a:r>
            <a:r>
              <a:rPr lang="en"/>
              <a:t>showtime</a:t>
            </a:r>
            <a:r>
              <a:rPr lang="en"/>
              <a:t>!</a:t>
            </a:r>
            <a:endParaRPr/>
          </a:p>
        </p:txBody>
      </p:sp>
      <p:sp>
        <p:nvSpPr>
          <p:cNvPr id="1397" name="Google Shape;139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8" name="Google Shape;1398;p108"/>
          <p:cNvSpPr txBox="1"/>
          <p:nvPr>
            <p:ph type="title"/>
          </p:nvPr>
        </p:nvSpPr>
        <p:spPr>
          <a:xfrm>
            <a:off x="5298325" y="1745375"/>
            <a:ext cx="3687900" cy="20631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Nope! It’s time to check your</a:t>
            </a:r>
            <a:endParaRPr/>
          </a:p>
          <a:p>
            <a:pPr indent="0" lvl="0" marL="0" rtl="0" algn="ctr">
              <a:spcBef>
                <a:spcPts val="0"/>
              </a:spcBef>
              <a:spcAft>
                <a:spcPts val="0"/>
              </a:spcAft>
              <a:buNone/>
            </a:pPr>
            <a:r>
              <a:rPr lang="en"/>
              <a:t>SLACK!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09"/>
          <p:cNvSpPr txBox="1"/>
          <p:nvPr>
            <p:ph type="title"/>
          </p:nvPr>
        </p:nvSpPr>
        <p:spPr>
          <a:xfrm>
            <a:off x="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Common Commands </a:t>
            </a:r>
            <a:endParaRPr b="1">
              <a:latin typeface="Roboto"/>
              <a:ea typeface="Roboto"/>
              <a:cs typeface="Roboto"/>
              <a:sym typeface="Roboto"/>
            </a:endParaRPr>
          </a:p>
        </p:txBody>
      </p:sp>
      <p:sp>
        <p:nvSpPr>
          <p:cNvPr id="1404" name="Google Shape;1404;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5" name="Google Shape;1405;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06" name="Google Shape;1406;p109"/>
          <p:cNvSpPr txBox="1"/>
          <p:nvPr/>
        </p:nvSpPr>
        <p:spPr>
          <a:xfrm>
            <a:off x="198075" y="1175525"/>
            <a:ext cx="8409600" cy="30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a:p>
        </p:txBody>
      </p:sp>
      <p:pic>
        <p:nvPicPr>
          <p:cNvPr id="1407" name="Google Shape;1407;p109"/>
          <p:cNvPicPr preferRelativeResize="0"/>
          <p:nvPr/>
        </p:nvPicPr>
        <p:blipFill>
          <a:blip r:embed="rId3">
            <a:alphaModFix/>
          </a:blip>
          <a:stretch>
            <a:fillRect/>
          </a:stretch>
        </p:blipFill>
        <p:spPr>
          <a:xfrm>
            <a:off x="443377" y="967000"/>
            <a:ext cx="5755725" cy="1519850"/>
          </a:xfrm>
          <a:prstGeom prst="rect">
            <a:avLst/>
          </a:prstGeom>
          <a:noFill/>
          <a:ln>
            <a:noFill/>
          </a:ln>
        </p:spPr>
      </p:pic>
      <p:pic>
        <p:nvPicPr>
          <p:cNvPr id="1408" name="Google Shape;1408;p109"/>
          <p:cNvPicPr preferRelativeResize="0"/>
          <p:nvPr/>
        </p:nvPicPr>
        <p:blipFill>
          <a:blip r:embed="rId4">
            <a:alphaModFix/>
          </a:blip>
          <a:stretch>
            <a:fillRect/>
          </a:stretch>
        </p:blipFill>
        <p:spPr>
          <a:xfrm>
            <a:off x="443375" y="2920150"/>
            <a:ext cx="5755725" cy="6427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